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7" r:id="rId2"/>
    <p:sldId id="289" r:id="rId3"/>
    <p:sldId id="286" r:id="rId4"/>
    <p:sldId id="278" r:id="rId5"/>
    <p:sldId id="285" r:id="rId6"/>
    <p:sldId id="288" r:id="rId7"/>
    <p:sldId id="287" r:id="rId8"/>
    <p:sldId id="290" r:id="rId9"/>
    <p:sldId id="291" r:id="rId10"/>
    <p:sldId id="292" r:id="rId11"/>
    <p:sldId id="293" r:id="rId12"/>
    <p:sldId id="295" r:id="rId13"/>
    <p:sldId id="296" r:id="rId14"/>
    <p:sldId id="297" r:id="rId15"/>
    <p:sldId id="298" r:id="rId16"/>
    <p:sldId id="280" r:id="rId17"/>
    <p:sldId id="281" r:id="rId18"/>
    <p:sldId id="282" r:id="rId19"/>
    <p:sldId id="283" r:id="rId20"/>
    <p:sldId id="284" r:id="rId21"/>
    <p:sldId id="299" r:id="rId22"/>
    <p:sldId id="30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snapToGrid="0">
      <p:cViewPr varScale="1">
        <p:scale>
          <a:sx n="136" d="100"/>
          <a:sy n="136" d="100"/>
        </p:scale>
        <p:origin x="-112" y="-6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71661B-7806-4FE9-8B1A-0A17A362D2EB}" type="datetimeFigureOut">
              <a:rPr lang="en-US" smtClean="0"/>
              <a:t>5/3/16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45273D-0B96-443C-BF90-DE336D4ECB53}" type="slidenum">
              <a:rPr lang="en-US" smtClean="0"/>
              <a:t>‹#›</a:t>
            </a:fld>
            <a:endParaRPr lang="en-US" dirty="0"/>
          </a:p>
        </p:txBody>
      </p:sp>
    </p:spTree>
    <p:extLst>
      <p:ext uri="{BB962C8B-B14F-4D97-AF65-F5344CB8AC3E}">
        <p14:creationId xmlns:p14="http://schemas.microsoft.com/office/powerpoint/2010/main" val="2784462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83E901D-A48E-4D1C-9FFC-86BA81F55C84}" type="datetimeFigureOut">
              <a:rPr lang="en-US" smtClean="0"/>
              <a:t>5/3/16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2A3D47-4595-46E1-A428-CFBFA9F95990}" type="slidenum">
              <a:rPr lang="en-US" smtClean="0"/>
              <a:t>‹#›</a:t>
            </a:fld>
            <a:endParaRPr lang="en-US" dirty="0"/>
          </a:p>
        </p:txBody>
      </p:sp>
    </p:spTree>
    <p:extLst>
      <p:ext uri="{BB962C8B-B14F-4D97-AF65-F5344CB8AC3E}">
        <p14:creationId xmlns:p14="http://schemas.microsoft.com/office/powerpoint/2010/main" val="2301314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3E901D-A48E-4D1C-9FFC-86BA81F55C84}" type="datetimeFigureOut">
              <a:rPr lang="en-US" smtClean="0"/>
              <a:t>5/3/16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2A3D47-4595-46E1-A428-CFBFA9F95990}" type="slidenum">
              <a:rPr lang="en-US" smtClean="0"/>
              <a:t>‹#›</a:t>
            </a:fld>
            <a:endParaRPr lang="en-US" dirty="0"/>
          </a:p>
        </p:txBody>
      </p:sp>
    </p:spTree>
    <p:extLst>
      <p:ext uri="{BB962C8B-B14F-4D97-AF65-F5344CB8AC3E}">
        <p14:creationId xmlns:p14="http://schemas.microsoft.com/office/powerpoint/2010/main" val="746578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3E901D-A48E-4D1C-9FFC-86BA81F55C84}" type="datetimeFigureOut">
              <a:rPr lang="en-US" smtClean="0"/>
              <a:t>5/3/16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2A3D47-4595-46E1-A428-CFBFA9F95990}" type="slidenum">
              <a:rPr lang="en-US" smtClean="0"/>
              <a:t>‹#›</a:t>
            </a:fld>
            <a:endParaRPr lang="en-US" dirty="0"/>
          </a:p>
        </p:txBody>
      </p:sp>
    </p:spTree>
    <p:extLst>
      <p:ext uri="{BB962C8B-B14F-4D97-AF65-F5344CB8AC3E}">
        <p14:creationId xmlns:p14="http://schemas.microsoft.com/office/powerpoint/2010/main" val="173311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3E901D-A48E-4D1C-9FFC-86BA81F55C84}" type="datetimeFigureOut">
              <a:rPr lang="en-US" smtClean="0"/>
              <a:t>5/3/16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2A3D47-4595-46E1-A428-CFBFA9F95990}" type="slidenum">
              <a:rPr lang="en-US" smtClean="0"/>
              <a:t>‹#›</a:t>
            </a:fld>
            <a:endParaRPr lang="en-US" dirty="0"/>
          </a:p>
        </p:txBody>
      </p:sp>
    </p:spTree>
    <p:extLst>
      <p:ext uri="{BB962C8B-B14F-4D97-AF65-F5344CB8AC3E}">
        <p14:creationId xmlns:p14="http://schemas.microsoft.com/office/powerpoint/2010/main" val="1695104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3E901D-A48E-4D1C-9FFC-86BA81F55C84}" type="datetimeFigureOut">
              <a:rPr lang="en-US" smtClean="0"/>
              <a:t>5/3/16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2A3D47-4595-46E1-A428-CFBFA9F95990}" type="slidenum">
              <a:rPr lang="en-US" smtClean="0"/>
              <a:t>‹#›</a:t>
            </a:fld>
            <a:endParaRPr lang="en-US" dirty="0"/>
          </a:p>
        </p:txBody>
      </p:sp>
    </p:spTree>
    <p:extLst>
      <p:ext uri="{BB962C8B-B14F-4D97-AF65-F5344CB8AC3E}">
        <p14:creationId xmlns:p14="http://schemas.microsoft.com/office/powerpoint/2010/main" val="3716942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3E901D-A48E-4D1C-9FFC-86BA81F55C84}" type="datetimeFigureOut">
              <a:rPr lang="en-US" smtClean="0"/>
              <a:t>5/3/16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2A3D47-4595-46E1-A428-CFBFA9F95990}" type="slidenum">
              <a:rPr lang="en-US" smtClean="0"/>
              <a:t>‹#›</a:t>
            </a:fld>
            <a:endParaRPr lang="en-US" dirty="0"/>
          </a:p>
        </p:txBody>
      </p:sp>
    </p:spTree>
    <p:extLst>
      <p:ext uri="{BB962C8B-B14F-4D97-AF65-F5344CB8AC3E}">
        <p14:creationId xmlns:p14="http://schemas.microsoft.com/office/powerpoint/2010/main" val="3250091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3E901D-A48E-4D1C-9FFC-86BA81F55C84}" type="datetimeFigureOut">
              <a:rPr lang="en-US" smtClean="0"/>
              <a:t>5/3/16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2A3D47-4595-46E1-A428-CFBFA9F95990}" type="slidenum">
              <a:rPr lang="en-US" smtClean="0"/>
              <a:t>‹#›</a:t>
            </a:fld>
            <a:endParaRPr lang="en-US" dirty="0"/>
          </a:p>
        </p:txBody>
      </p:sp>
    </p:spTree>
    <p:extLst>
      <p:ext uri="{BB962C8B-B14F-4D97-AF65-F5344CB8AC3E}">
        <p14:creationId xmlns:p14="http://schemas.microsoft.com/office/powerpoint/2010/main" val="184777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3E901D-A48E-4D1C-9FFC-86BA81F55C84}" type="datetimeFigureOut">
              <a:rPr lang="en-US" smtClean="0"/>
              <a:t>5/3/16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2A3D47-4595-46E1-A428-CFBFA9F95990}" type="slidenum">
              <a:rPr lang="en-US" smtClean="0"/>
              <a:t>‹#›</a:t>
            </a:fld>
            <a:endParaRPr lang="en-US" dirty="0"/>
          </a:p>
        </p:txBody>
      </p:sp>
    </p:spTree>
    <p:extLst>
      <p:ext uri="{BB962C8B-B14F-4D97-AF65-F5344CB8AC3E}">
        <p14:creationId xmlns:p14="http://schemas.microsoft.com/office/powerpoint/2010/main" val="1295158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3E901D-A48E-4D1C-9FFC-86BA81F55C84}" type="datetimeFigureOut">
              <a:rPr lang="en-US" smtClean="0"/>
              <a:t>5/3/16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2A3D47-4595-46E1-A428-CFBFA9F95990}" type="slidenum">
              <a:rPr lang="en-US" smtClean="0"/>
              <a:t>‹#›</a:t>
            </a:fld>
            <a:endParaRPr lang="en-US" dirty="0"/>
          </a:p>
        </p:txBody>
      </p:sp>
    </p:spTree>
    <p:extLst>
      <p:ext uri="{BB962C8B-B14F-4D97-AF65-F5344CB8AC3E}">
        <p14:creationId xmlns:p14="http://schemas.microsoft.com/office/powerpoint/2010/main" val="536557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3E901D-A48E-4D1C-9FFC-86BA81F55C84}" type="datetimeFigureOut">
              <a:rPr lang="en-US" smtClean="0"/>
              <a:t>5/3/16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2A3D47-4595-46E1-A428-CFBFA9F95990}" type="slidenum">
              <a:rPr lang="en-US" smtClean="0"/>
              <a:t>‹#›</a:t>
            </a:fld>
            <a:endParaRPr lang="en-US" dirty="0"/>
          </a:p>
        </p:txBody>
      </p:sp>
    </p:spTree>
    <p:extLst>
      <p:ext uri="{BB962C8B-B14F-4D97-AF65-F5344CB8AC3E}">
        <p14:creationId xmlns:p14="http://schemas.microsoft.com/office/powerpoint/2010/main" val="3322868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3E901D-A48E-4D1C-9FFC-86BA81F55C84}" type="datetimeFigureOut">
              <a:rPr lang="en-US" smtClean="0"/>
              <a:t>5/3/16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2A3D47-4595-46E1-A428-CFBFA9F95990}" type="slidenum">
              <a:rPr lang="en-US" smtClean="0"/>
              <a:t>‹#›</a:t>
            </a:fld>
            <a:endParaRPr lang="en-US" dirty="0"/>
          </a:p>
        </p:txBody>
      </p:sp>
    </p:spTree>
    <p:extLst>
      <p:ext uri="{BB962C8B-B14F-4D97-AF65-F5344CB8AC3E}">
        <p14:creationId xmlns:p14="http://schemas.microsoft.com/office/powerpoint/2010/main" val="31392211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3E901D-A48E-4D1C-9FFC-86BA81F55C84}" type="datetimeFigureOut">
              <a:rPr lang="en-US" smtClean="0"/>
              <a:t>5/3/16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2A3D47-4595-46E1-A428-CFBFA9F95990}" type="slidenum">
              <a:rPr lang="en-US" smtClean="0"/>
              <a:t>‹#›</a:t>
            </a:fld>
            <a:endParaRPr lang="en-US" dirty="0"/>
          </a:p>
        </p:txBody>
      </p:sp>
    </p:spTree>
    <p:extLst>
      <p:ext uri="{BB962C8B-B14F-4D97-AF65-F5344CB8AC3E}">
        <p14:creationId xmlns:p14="http://schemas.microsoft.com/office/powerpoint/2010/main" val="1099543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mailto:Lgallo@lagcc.cuny.edu" TargetMode="External"/><Relationship Id="rId3" Type="http://schemas.openxmlformats.org/officeDocument/2006/relationships/hyperlink" Target="mailto:Rvarin-mignano@lagcc.cuny.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This is the logo for LaGuardia Community College."/>
          <p:cNvPicPr>
            <a:picLocks noChangeAspect="1"/>
          </p:cNvPicPr>
          <p:nvPr/>
        </p:nvPicPr>
        <p:blipFill>
          <a:blip r:embed="rId2" cstate="print"/>
          <a:srcRect/>
          <a:stretch>
            <a:fillRect/>
          </a:stretch>
        </p:blipFill>
        <p:spPr bwMode="auto">
          <a:xfrm>
            <a:off x="1676401" y="5638801"/>
            <a:ext cx="836613" cy="981075"/>
          </a:xfrm>
          <a:prstGeom prst="rect">
            <a:avLst/>
          </a:prstGeom>
          <a:noFill/>
          <a:ln w="9525">
            <a:noFill/>
            <a:miter lim="800000"/>
            <a:headEnd/>
            <a:tailEnd/>
          </a:ln>
        </p:spPr>
      </p:pic>
      <p:sp>
        <p:nvSpPr>
          <p:cNvPr id="3" name="Subtitle 2"/>
          <p:cNvSpPr>
            <a:spLocks noGrp="1"/>
          </p:cNvSpPr>
          <p:nvPr>
            <p:ph type="subTitle" idx="1"/>
          </p:nvPr>
        </p:nvSpPr>
        <p:spPr/>
        <p:txBody>
          <a:bodyPr>
            <a:normAutofit lnSpcReduction="10000"/>
          </a:bodyPr>
          <a:lstStyle/>
          <a:p>
            <a:r>
              <a:rPr lang="en-US" dirty="0"/>
              <a:t>Les Gallo-Silver, LCSW-R</a:t>
            </a:r>
          </a:p>
          <a:p>
            <a:r>
              <a:rPr lang="en-US" dirty="0"/>
              <a:t>Associate Professor of Health Sciences</a:t>
            </a:r>
          </a:p>
          <a:p>
            <a:r>
              <a:rPr lang="en-US" dirty="0"/>
              <a:t>Regina Varin-Mignano, PhD, LCSW-R</a:t>
            </a:r>
          </a:p>
          <a:p>
            <a:r>
              <a:rPr lang="en-US" dirty="0"/>
              <a:t>Project Investigator-The Wellness Center/LaGuardia ASSIST</a:t>
            </a:r>
          </a:p>
          <a:p>
            <a:endParaRPr lang="en-US" dirty="0"/>
          </a:p>
        </p:txBody>
      </p:sp>
      <p:sp>
        <p:nvSpPr>
          <p:cNvPr id="2" name="Title 1"/>
          <p:cNvSpPr>
            <a:spLocks noGrp="1"/>
          </p:cNvSpPr>
          <p:nvPr>
            <p:ph type="ctrTitle"/>
          </p:nvPr>
        </p:nvSpPr>
        <p:spPr>
          <a:xfrm>
            <a:off x="1524000" y="1122363"/>
            <a:ext cx="9144000" cy="2098674"/>
          </a:xfrm>
        </p:spPr>
        <p:txBody>
          <a:bodyPr>
            <a:normAutofit/>
          </a:bodyPr>
          <a:lstStyle/>
          <a:p>
            <a:r>
              <a:rPr lang="en-US" sz="3600" b="1" dirty="0" smtClean="0"/>
              <a:t>Universal Design of Case Management Support Services for College Students on the </a:t>
            </a:r>
            <a:r>
              <a:rPr lang="en-US" sz="3600" b="1" smtClean="0"/>
              <a:t/>
            </a:r>
            <a:br>
              <a:rPr lang="en-US" sz="3600" b="1" smtClean="0"/>
            </a:br>
            <a:r>
              <a:rPr lang="en-US" sz="3600" b="1" smtClean="0"/>
              <a:t>Autism </a:t>
            </a:r>
            <a:r>
              <a:rPr lang="en-US" sz="3600" b="1" dirty="0" smtClean="0"/>
              <a:t>Spectrum</a:t>
            </a:r>
            <a:endParaRPr lang="en-US" sz="3600" b="1" dirty="0"/>
          </a:p>
        </p:txBody>
      </p:sp>
    </p:spTree>
    <p:extLst>
      <p:ext uri="{BB962C8B-B14F-4D97-AF65-F5344CB8AC3E}">
        <p14:creationId xmlns:p14="http://schemas.microsoft.com/office/powerpoint/2010/main" val="281937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sz="3200" dirty="0"/>
              <a:t>Explicitizing = Identifying character traits (strengths) using reframing.</a:t>
            </a:r>
          </a:p>
          <a:p>
            <a:r>
              <a:rPr lang="en-US" altLang="en-US" sz="3200" dirty="0"/>
              <a:t>Envisioning = Identifying the traits the person wants to develop-desired traits and how to use existing traits.</a:t>
            </a:r>
          </a:p>
          <a:p>
            <a:r>
              <a:rPr lang="en-US" altLang="en-US" sz="3200" dirty="0"/>
              <a:t>Empowering = The use of desired traits (strengths).</a:t>
            </a:r>
          </a:p>
          <a:p>
            <a:r>
              <a:rPr lang="en-US" altLang="en-US" sz="3200" dirty="0"/>
              <a:t>Evolving = Encouraging continued autonomous development. </a:t>
            </a:r>
          </a:p>
          <a:p>
            <a:pPr>
              <a:buNone/>
            </a:pPr>
            <a:r>
              <a:rPr lang="en-US" altLang="en-US" dirty="0"/>
              <a:t>Wong, 2006a; Wong, 2006b</a:t>
            </a:r>
          </a:p>
          <a:p>
            <a:endParaRPr lang="en-US" dirty="0"/>
          </a:p>
        </p:txBody>
      </p:sp>
      <p:sp>
        <p:nvSpPr>
          <p:cNvPr id="2" name="Title 1"/>
          <p:cNvSpPr>
            <a:spLocks noGrp="1"/>
          </p:cNvSpPr>
          <p:nvPr>
            <p:ph type="title"/>
          </p:nvPr>
        </p:nvSpPr>
        <p:spPr/>
        <p:txBody>
          <a:bodyPr/>
          <a:lstStyle/>
          <a:p>
            <a:r>
              <a:rPr lang="en-US" dirty="0"/>
              <a:t>Elements of Positive Psychology </a:t>
            </a:r>
          </a:p>
        </p:txBody>
      </p:sp>
    </p:spTree>
    <p:extLst>
      <p:ext uri="{BB962C8B-B14F-4D97-AF65-F5344CB8AC3E}">
        <p14:creationId xmlns:p14="http://schemas.microsoft.com/office/powerpoint/2010/main" val="4097701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3200" b="1" dirty="0"/>
              <a:t>RULE</a:t>
            </a:r>
          </a:p>
          <a:p>
            <a:r>
              <a:rPr lang="en-US" b="1" dirty="0"/>
              <a:t>R</a:t>
            </a:r>
            <a:r>
              <a:rPr lang="en-US" dirty="0"/>
              <a:t>- Resist the “righting reflex”, not trying to “fix” the student</a:t>
            </a:r>
          </a:p>
          <a:p>
            <a:r>
              <a:rPr lang="en-US" b="1" dirty="0"/>
              <a:t>U</a:t>
            </a:r>
            <a:r>
              <a:rPr lang="en-US" dirty="0"/>
              <a:t>- Understand the student’s motivation, motivation comes from within the student</a:t>
            </a:r>
          </a:p>
          <a:p>
            <a:r>
              <a:rPr lang="en-US" b="1" dirty="0"/>
              <a:t>L</a:t>
            </a:r>
            <a:r>
              <a:rPr lang="en-US" dirty="0"/>
              <a:t>-  Listen to your client, acceptance without agreement, understanding the student’s perspective</a:t>
            </a:r>
          </a:p>
          <a:p>
            <a:r>
              <a:rPr lang="en-US" b="1" dirty="0"/>
              <a:t>E</a:t>
            </a:r>
            <a:r>
              <a:rPr lang="en-US" dirty="0"/>
              <a:t>-  Empower your client, all change is self-directed and self-implemented</a:t>
            </a:r>
          </a:p>
          <a:p>
            <a:endParaRPr lang="en-US" dirty="0"/>
          </a:p>
          <a:p>
            <a:pPr marL="0" indent="0">
              <a:buNone/>
            </a:pPr>
            <a:r>
              <a:rPr lang="en-US" dirty="0"/>
              <a:t>Rollnick et al, 2008; Moyers et al, 2007; DiClemente, 2003</a:t>
            </a:r>
          </a:p>
        </p:txBody>
      </p:sp>
      <p:sp>
        <p:nvSpPr>
          <p:cNvPr id="2" name="Title 1"/>
          <p:cNvSpPr>
            <a:spLocks noGrp="1"/>
          </p:cNvSpPr>
          <p:nvPr>
            <p:ph type="title"/>
          </p:nvPr>
        </p:nvSpPr>
        <p:spPr/>
        <p:txBody>
          <a:bodyPr/>
          <a:lstStyle/>
          <a:p>
            <a:r>
              <a:rPr lang="en-US" dirty="0"/>
              <a:t>Concepts of Motivational Interviewing</a:t>
            </a:r>
          </a:p>
        </p:txBody>
      </p:sp>
    </p:spTree>
    <p:extLst>
      <p:ext uri="{BB962C8B-B14F-4D97-AF65-F5344CB8AC3E}">
        <p14:creationId xmlns:p14="http://schemas.microsoft.com/office/powerpoint/2010/main" val="596693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Creating a Relationship-OARS</a:t>
            </a:r>
          </a:p>
          <a:p>
            <a:pPr marL="457200" lvl="1" indent="0">
              <a:buNone/>
            </a:pPr>
            <a:r>
              <a:rPr lang="en-US" b="1" dirty="0"/>
              <a:t>OARS</a:t>
            </a:r>
          </a:p>
          <a:p>
            <a:pPr lvl="1"/>
            <a:r>
              <a:rPr lang="en-US" b="1" dirty="0"/>
              <a:t>O- </a:t>
            </a:r>
            <a:r>
              <a:rPr lang="en-US" dirty="0"/>
              <a:t>Open-ended questions</a:t>
            </a:r>
          </a:p>
          <a:p>
            <a:pPr lvl="1"/>
            <a:r>
              <a:rPr lang="en-US" b="1" dirty="0"/>
              <a:t>A-  </a:t>
            </a:r>
            <a:r>
              <a:rPr lang="en-US" dirty="0"/>
              <a:t>Affirmations</a:t>
            </a:r>
          </a:p>
          <a:p>
            <a:pPr lvl="1"/>
            <a:r>
              <a:rPr lang="en-US" b="1" dirty="0"/>
              <a:t>R-  </a:t>
            </a:r>
            <a:r>
              <a:rPr lang="en-US" dirty="0"/>
              <a:t>Reflection</a:t>
            </a:r>
          </a:p>
          <a:p>
            <a:pPr lvl="1"/>
            <a:r>
              <a:rPr lang="en-US" b="1" dirty="0"/>
              <a:t>S-   </a:t>
            </a:r>
            <a:r>
              <a:rPr lang="en-US" dirty="0"/>
              <a:t>Summarization</a:t>
            </a:r>
          </a:p>
          <a:p>
            <a:r>
              <a:rPr lang="en-US" dirty="0"/>
              <a:t>Focusing- establishing, cultivating and nurturing a sense of direction</a:t>
            </a:r>
          </a:p>
          <a:p>
            <a:r>
              <a:rPr lang="en-US" dirty="0"/>
              <a:t>Evoking- identifying student’s desire, ability, reasons and needs for change</a:t>
            </a:r>
          </a:p>
          <a:p>
            <a:r>
              <a:rPr lang="en-US" dirty="0"/>
              <a:t>Planning- creating a change strategy and enhancing commitment</a:t>
            </a:r>
          </a:p>
          <a:p>
            <a:pPr marL="0" indent="0">
              <a:buNone/>
            </a:pPr>
            <a:r>
              <a:rPr lang="en-US" sz="2600" dirty="0"/>
              <a:t>Miller &amp; Rollnick, 2011</a:t>
            </a:r>
          </a:p>
        </p:txBody>
      </p:sp>
      <p:sp>
        <p:nvSpPr>
          <p:cNvPr id="2" name="Title 1"/>
          <p:cNvSpPr>
            <a:spLocks noGrp="1"/>
          </p:cNvSpPr>
          <p:nvPr>
            <p:ph type="title"/>
          </p:nvPr>
        </p:nvSpPr>
        <p:spPr/>
        <p:txBody>
          <a:bodyPr/>
          <a:lstStyle/>
          <a:p>
            <a:r>
              <a:rPr lang="en-US" dirty="0"/>
              <a:t>Elements of Motivational Interviewing</a:t>
            </a:r>
          </a:p>
        </p:txBody>
      </p:sp>
    </p:spTree>
    <p:extLst>
      <p:ext uri="{BB962C8B-B14F-4D97-AF65-F5344CB8AC3E}">
        <p14:creationId xmlns:p14="http://schemas.microsoft.com/office/powerpoint/2010/main" val="3272300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14650"/>
            <a:ext cx="10515600" cy="4351338"/>
          </a:xfrm>
        </p:spPr>
        <p:txBody>
          <a:bodyPr>
            <a:normAutofit fontScale="92500" lnSpcReduction="20000"/>
          </a:bodyPr>
          <a:lstStyle/>
          <a:p>
            <a:r>
              <a:rPr lang="en-US" sz="3000" dirty="0"/>
              <a:t>Use and interpret speech literally. Until you know the capabilities of the student</a:t>
            </a:r>
          </a:p>
          <a:p>
            <a:r>
              <a:rPr lang="en-US" sz="3000" dirty="0"/>
              <a:t>Avoid idioms and humor  (e.g.., save your breath, jump the gun, second thoughts; most jokes have double meanings)  </a:t>
            </a:r>
          </a:p>
          <a:p>
            <a:r>
              <a:rPr lang="en-US" sz="3000" dirty="0"/>
              <a:t>Remember that facial expressions and other social cues may not work. </a:t>
            </a:r>
          </a:p>
          <a:p>
            <a:r>
              <a:rPr lang="en-US" sz="3000" dirty="0"/>
              <a:t>Most individuals with ASD have difficulty reading facial expressions and interpreting "body language". </a:t>
            </a:r>
          </a:p>
          <a:p>
            <a:r>
              <a:rPr lang="en-US" sz="3000" dirty="0"/>
              <a:t>If the student does not seem to be learning a task, break it down into smaller steps or present the task in several ways (e.g., visually, verbally, physically). </a:t>
            </a:r>
          </a:p>
          <a:p>
            <a:endParaRPr lang="en-US" dirty="0"/>
          </a:p>
        </p:txBody>
      </p:sp>
      <p:sp>
        <p:nvSpPr>
          <p:cNvPr id="2" name="Title 1"/>
          <p:cNvSpPr>
            <a:spLocks noGrp="1"/>
          </p:cNvSpPr>
          <p:nvPr>
            <p:ph type="title"/>
          </p:nvPr>
        </p:nvSpPr>
        <p:spPr/>
        <p:txBody>
          <a:bodyPr/>
          <a:lstStyle/>
          <a:p>
            <a:r>
              <a:rPr lang="en-US" dirty="0"/>
              <a:t>Helpful Hints in Working with Students with ASD-1 </a:t>
            </a:r>
            <a:r>
              <a:rPr lang="en-US" sz="3600" dirty="0"/>
              <a:t>(Varin-Mignano, 2016)</a:t>
            </a:r>
            <a:endParaRPr lang="en-US" dirty="0"/>
          </a:p>
        </p:txBody>
      </p:sp>
    </p:spTree>
    <p:extLst>
      <p:ext uri="{BB962C8B-B14F-4D97-AF65-F5344CB8AC3E}">
        <p14:creationId xmlns:p14="http://schemas.microsoft.com/office/powerpoint/2010/main" val="94703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65906"/>
            <a:ext cx="10515600" cy="4351338"/>
          </a:xfrm>
        </p:spPr>
        <p:txBody>
          <a:bodyPr>
            <a:normAutofit lnSpcReduction="10000"/>
          </a:bodyPr>
          <a:lstStyle/>
          <a:p>
            <a:pPr marL="365760" indent="-283464">
              <a:buFont typeface="Wingdings 2"/>
              <a:buChar char=""/>
              <a:defRPr/>
            </a:pPr>
            <a:r>
              <a:rPr lang="en-US" dirty="0"/>
              <a:t>Avoid verbal overload. Be clear. Use shorter sentences if you perceive that the student does not fully understand you. </a:t>
            </a:r>
          </a:p>
          <a:p>
            <a:pPr marL="365760" indent="-283464">
              <a:buFont typeface="Wingdings 2"/>
              <a:buChar char=""/>
              <a:defRPr/>
            </a:pPr>
            <a:r>
              <a:rPr lang="en-US" dirty="0"/>
              <a:t>Prepare the student for all environmental and/or changes in routine. Use a written or visual schedule to prepare him for change. </a:t>
            </a:r>
          </a:p>
          <a:p>
            <a:pPr marL="365760" indent="-283464">
              <a:buFont typeface="Wingdings 2"/>
              <a:buChar char=""/>
              <a:defRPr/>
            </a:pPr>
            <a:r>
              <a:rPr lang="en-US" dirty="0"/>
              <a:t>Consistent treatment and expectations from everyone is vital.</a:t>
            </a:r>
          </a:p>
          <a:p>
            <a:pPr marL="365760" indent="-283464">
              <a:buFont typeface="Wingdings 2"/>
              <a:buChar char=""/>
              <a:defRPr/>
            </a:pPr>
            <a:r>
              <a:rPr lang="en-US" dirty="0"/>
              <a:t>Be aware that normal levels of auditory and visual input can be perceived by the student as too much or too little. </a:t>
            </a:r>
          </a:p>
          <a:p>
            <a:pPr marL="365760" indent="-283464">
              <a:buFont typeface="Wingdings 2"/>
              <a:buChar char=""/>
              <a:defRPr/>
            </a:pPr>
            <a:r>
              <a:rPr lang="en-US" dirty="0"/>
              <a:t> Consider environmental changes such as removing "visual clutter" from the room or seating changes if the student seems distracted or upset by his classroom environment. </a:t>
            </a:r>
          </a:p>
          <a:p>
            <a:pPr marL="0" indent="0">
              <a:buNone/>
            </a:pPr>
            <a:endParaRPr lang="en-US" dirty="0"/>
          </a:p>
        </p:txBody>
      </p:sp>
      <p:sp>
        <p:nvSpPr>
          <p:cNvPr id="2" name="Title 1"/>
          <p:cNvSpPr>
            <a:spLocks noGrp="1"/>
          </p:cNvSpPr>
          <p:nvPr>
            <p:ph type="title"/>
          </p:nvPr>
        </p:nvSpPr>
        <p:spPr/>
        <p:txBody>
          <a:bodyPr/>
          <a:lstStyle/>
          <a:p>
            <a:r>
              <a:rPr lang="en-US" dirty="0"/>
              <a:t>Helpful Hints in Working with Students with ASD-2 </a:t>
            </a:r>
            <a:r>
              <a:rPr lang="en-US" sz="3600" dirty="0"/>
              <a:t>(Varin-Mignano, 2016)</a:t>
            </a:r>
            <a:endParaRPr lang="en-US" dirty="0"/>
          </a:p>
        </p:txBody>
      </p:sp>
    </p:spTree>
    <p:extLst>
      <p:ext uri="{BB962C8B-B14F-4D97-AF65-F5344CB8AC3E}">
        <p14:creationId xmlns:p14="http://schemas.microsoft.com/office/powerpoint/2010/main" val="3211831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1370" y="2120063"/>
            <a:ext cx="10515600" cy="4351338"/>
          </a:xfrm>
        </p:spPr>
        <p:txBody>
          <a:bodyPr>
            <a:normAutofit fontScale="70000" lnSpcReduction="20000"/>
          </a:bodyPr>
          <a:lstStyle/>
          <a:p>
            <a:pPr marL="365760" indent="-283464">
              <a:buFont typeface="Wingdings 2"/>
              <a:buChar char=""/>
              <a:defRPr/>
            </a:pPr>
            <a:r>
              <a:rPr lang="en-US" sz="4000" dirty="0"/>
              <a:t>Interrupt perseverative communication by having the student write down the communication as this usually begins to calm down the student and stops the repetitive activity. </a:t>
            </a:r>
          </a:p>
          <a:p>
            <a:pPr marL="365760" indent="-283464">
              <a:buFont typeface="Wingdings 2"/>
              <a:buChar char=""/>
              <a:defRPr/>
            </a:pPr>
            <a:r>
              <a:rPr lang="en-US" sz="4000" dirty="0"/>
              <a:t>Assume nothing when assessing skills.  Uneven skills development is a hallmark of ASD.</a:t>
            </a:r>
          </a:p>
          <a:p>
            <a:pPr marL="365760" indent="-283464">
              <a:buFont typeface="Wingdings 2"/>
              <a:buChar char=""/>
              <a:defRPr/>
            </a:pPr>
            <a:r>
              <a:rPr lang="en-US" sz="4000" dirty="0"/>
              <a:t>Explain at the beginning of the semester it will not always be possible to predict all the changes that might occur, so the student can be prepared for such an occurrence.</a:t>
            </a:r>
          </a:p>
          <a:p>
            <a:pPr marL="365760" indent="-283464">
              <a:buFont typeface="Wingdings 2"/>
              <a:buChar char=""/>
              <a:defRPr/>
            </a:pPr>
            <a:r>
              <a:rPr lang="en-US" sz="4000" dirty="0"/>
              <a:t>Make the environment predictable or routine. Try to keep tutors, note takers, and proctors, the same throughout the class Explain any necessary changes with as much advance notice as possible.⁯</a:t>
            </a:r>
          </a:p>
          <a:p>
            <a:pPr marL="365760" indent="-283464">
              <a:buFont typeface="Wingdings 2"/>
              <a:buChar char=""/>
              <a:defRPr/>
            </a:pPr>
            <a:endParaRPr lang="en-US" dirty="0"/>
          </a:p>
          <a:p>
            <a:pPr marL="365760" indent="-283464">
              <a:buFont typeface="Wingdings 2"/>
              <a:buChar char=""/>
              <a:defRPr/>
            </a:pPr>
            <a:endParaRPr lang="en-US" dirty="0"/>
          </a:p>
          <a:p>
            <a:endParaRPr lang="en-US" dirty="0"/>
          </a:p>
        </p:txBody>
      </p:sp>
      <p:sp>
        <p:nvSpPr>
          <p:cNvPr id="2" name="Title 1"/>
          <p:cNvSpPr>
            <a:spLocks noGrp="1"/>
          </p:cNvSpPr>
          <p:nvPr>
            <p:ph type="title"/>
          </p:nvPr>
        </p:nvSpPr>
        <p:spPr/>
        <p:txBody>
          <a:bodyPr/>
          <a:lstStyle/>
          <a:p>
            <a:r>
              <a:rPr lang="en-US" dirty="0"/>
              <a:t>Helpful Hints in Working with Students with ASD-3 </a:t>
            </a:r>
            <a:r>
              <a:rPr lang="en-US" sz="3600" dirty="0"/>
              <a:t>(Varin-Mignano, 2016)</a:t>
            </a:r>
          </a:p>
        </p:txBody>
      </p:sp>
    </p:spTree>
    <p:extLst>
      <p:ext uri="{BB962C8B-B14F-4D97-AF65-F5344CB8AC3E}">
        <p14:creationId xmlns:p14="http://schemas.microsoft.com/office/powerpoint/2010/main" val="1222820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bar graph titled &quot;current assist student retention data breakdown&quot;. The bar graph shows that almost 79 students registered for fall 2015, 68 credit students with two or more visits in fall 2015, 62 credit students with two or more visits registered for spring 2016, 2 students graduated in fall 2015, 6 students graduated in spring 2015, 18 ACE students registered for spring 2016, 34 students that are not active (registered) as of spring 2016, and 116 total count of students on file through spring 2016. "/>
          <p:cNvPicPr>
            <a:picLocks noGrp="1" noChangeAspect="1"/>
          </p:cNvPicPr>
          <p:nvPr>
            <p:ph idx="1"/>
          </p:nvPr>
        </p:nvPicPr>
        <p:blipFill>
          <a:blip r:embed="rId2"/>
          <a:stretch>
            <a:fillRect/>
          </a:stretch>
        </p:blipFill>
        <p:spPr>
          <a:xfrm>
            <a:off x="1098722" y="241558"/>
            <a:ext cx="10126362" cy="6160155"/>
          </a:xfrm>
          <a:prstGeom prst="rect">
            <a:avLst/>
          </a:prstGeom>
        </p:spPr>
      </p:pic>
    </p:spTree>
    <p:extLst>
      <p:ext uri="{BB962C8B-B14F-4D97-AF65-F5344CB8AC3E}">
        <p14:creationId xmlns:p14="http://schemas.microsoft.com/office/powerpoint/2010/main" val="3353867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Total number of students (unduplicated) for LaGuardia ASSIST Services:</a:t>
            </a:r>
          </a:p>
        </p:txBody>
      </p:sp>
      <p:pic>
        <p:nvPicPr>
          <p:cNvPr id="3" name="Picture 2" descr="A table that shows the total number of students (unduplicated) for LaGuardia ASSIST services. For peer coacing, there were 22 students in Spring II 2015, 24 students in Fall I 2015, and 14 students in fall li 2015, with a total of 60 students. For counseling, there were 0 students in spring II 2015, 17 students in Fall I 2015, and 31 students in Fall li 2015, with a total of 48 students. "/>
          <p:cNvPicPr>
            <a:picLocks noChangeAspect="1"/>
          </p:cNvPicPr>
          <p:nvPr/>
        </p:nvPicPr>
        <p:blipFill>
          <a:blip r:embed="rId2"/>
          <a:stretch>
            <a:fillRect/>
          </a:stretch>
        </p:blipFill>
        <p:spPr>
          <a:xfrm>
            <a:off x="-563113" y="2668523"/>
            <a:ext cx="14624044" cy="1953812"/>
          </a:xfrm>
          <a:prstGeom prst="rect">
            <a:avLst/>
          </a:prstGeom>
        </p:spPr>
      </p:pic>
    </p:spTree>
    <p:extLst>
      <p:ext uri="{BB962C8B-B14F-4D97-AF65-F5344CB8AC3E}">
        <p14:creationId xmlns:p14="http://schemas.microsoft.com/office/powerpoint/2010/main" val="950218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lumMod val="75000"/>
                    <a:lumOff val="25000"/>
                  </a:prstClr>
                </a:solidFill>
              </a:rPr>
              <a:t>The Total number of visits for LaGuardia ASSIST Services:</a:t>
            </a:r>
            <a:endParaRPr lang="en-US" dirty="0"/>
          </a:p>
        </p:txBody>
      </p:sp>
      <p:pic>
        <p:nvPicPr>
          <p:cNvPr id="4" name="Content Placeholder 3" descr="This is a table that shows the total number of visits for LaGuardia ASSIST Services through February 29, 2015. Peer coaching had 132 visits, counseling had 94 visits, and the total visits were 226."/>
          <p:cNvPicPr>
            <a:picLocks noGrp="1" noChangeAspect="1"/>
          </p:cNvPicPr>
          <p:nvPr>
            <p:ph idx="1"/>
          </p:nvPr>
        </p:nvPicPr>
        <p:blipFill>
          <a:blip r:embed="rId2"/>
          <a:stretch>
            <a:fillRect/>
          </a:stretch>
        </p:blipFill>
        <p:spPr>
          <a:xfrm>
            <a:off x="1015069" y="2613106"/>
            <a:ext cx="12801600" cy="2660319"/>
          </a:xfrm>
          <a:prstGeom prst="rect">
            <a:avLst/>
          </a:prstGeom>
        </p:spPr>
      </p:pic>
    </p:spTree>
    <p:extLst>
      <p:ext uri="{BB962C8B-B14F-4D97-AF65-F5344CB8AC3E}">
        <p14:creationId xmlns:p14="http://schemas.microsoft.com/office/powerpoint/2010/main" val="15323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This is a bar graph that shows the GPA breakdown of Assist Students. "/>
          <p:cNvPicPr>
            <a:picLocks noGrp="1" noChangeAspect="1"/>
          </p:cNvPicPr>
          <p:nvPr>
            <p:ph idx="1"/>
          </p:nvPr>
        </p:nvPicPr>
        <p:blipFill>
          <a:blip r:embed="rId2"/>
          <a:stretch>
            <a:fillRect/>
          </a:stretch>
        </p:blipFill>
        <p:spPr>
          <a:xfrm>
            <a:off x="838200" y="365126"/>
            <a:ext cx="10515599" cy="5823802"/>
          </a:xfrm>
          <a:prstGeom prst="rect">
            <a:avLst/>
          </a:prstGeom>
        </p:spPr>
      </p:pic>
    </p:spTree>
    <p:extLst>
      <p:ext uri="{BB962C8B-B14F-4D97-AF65-F5344CB8AC3E}">
        <p14:creationId xmlns:p14="http://schemas.microsoft.com/office/powerpoint/2010/main" val="1936695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49298"/>
            <a:ext cx="10515600" cy="5196468"/>
          </a:xfrm>
        </p:spPr>
        <p:txBody>
          <a:bodyPr>
            <a:normAutofit/>
          </a:bodyPr>
          <a:lstStyle/>
          <a:p>
            <a:r>
              <a:rPr lang="en-US" dirty="0"/>
              <a:t>People with Autism Spectrum Disorder have brains that are structurally different than Neuro-typical people.</a:t>
            </a:r>
          </a:p>
          <a:p>
            <a:r>
              <a:rPr lang="en-US" dirty="0"/>
              <a:t>These differences have been documented by brain imagining studies</a:t>
            </a:r>
          </a:p>
          <a:p>
            <a:r>
              <a:rPr lang="en-US" dirty="0"/>
              <a:t>We are not currently able to determine what these brain differences mean nor are the brain images of people with ASD the same as each other’s.</a:t>
            </a:r>
          </a:p>
          <a:p>
            <a:r>
              <a:rPr lang="en-US" dirty="0"/>
              <a:t>Genetic studies suggest that there are subtle differences in the DNA of people with ASD but these differences are not consistent.</a:t>
            </a:r>
          </a:p>
          <a:p>
            <a:r>
              <a:rPr lang="en-US" dirty="0"/>
              <a:t>People with ASD are at times able to excel in specific areas of functioning beyond the abilities of Neuro-typical people.</a:t>
            </a:r>
          </a:p>
          <a:p>
            <a:pPr marL="0" indent="0">
              <a:buNone/>
            </a:pPr>
            <a:r>
              <a:rPr lang="en-US" sz="2400" dirty="0"/>
              <a:t>Donvan &amp; Zucker, 2016; Silberman, 2015; Grandin &amp; Panek, 2013</a:t>
            </a:r>
          </a:p>
        </p:txBody>
      </p:sp>
      <p:sp>
        <p:nvSpPr>
          <p:cNvPr id="2" name="Title 1"/>
          <p:cNvSpPr>
            <a:spLocks noGrp="1"/>
          </p:cNvSpPr>
          <p:nvPr>
            <p:ph type="title"/>
          </p:nvPr>
        </p:nvSpPr>
        <p:spPr>
          <a:xfrm>
            <a:off x="861082" y="262149"/>
            <a:ext cx="10515600" cy="904928"/>
          </a:xfrm>
        </p:spPr>
        <p:txBody>
          <a:bodyPr/>
          <a:lstStyle/>
          <a:p>
            <a:r>
              <a:rPr lang="en-US" dirty="0"/>
              <a:t>Neuro-Diversity</a:t>
            </a:r>
          </a:p>
        </p:txBody>
      </p:sp>
    </p:spTree>
    <p:extLst>
      <p:ext uri="{BB962C8B-B14F-4D97-AF65-F5344CB8AC3E}">
        <p14:creationId xmlns:p14="http://schemas.microsoft.com/office/powerpoint/2010/main" val="37473223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5" descr="This is a bar graph that shows the percentage GPA change from Spring 2015 to Fall 2015 after enrolling in Assist."/>
          <p:cNvPicPr>
            <a:picLocks noGrp="1" noChangeAspect="1"/>
          </p:cNvPicPr>
          <p:nvPr>
            <p:ph idx="1"/>
          </p:nvPr>
        </p:nvPicPr>
        <p:blipFill>
          <a:blip r:embed="rId2"/>
          <a:stretch>
            <a:fillRect/>
          </a:stretch>
        </p:blipFill>
        <p:spPr>
          <a:xfrm>
            <a:off x="838200" y="365124"/>
            <a:ext cx="10515600" cy="6052151"/>
          </a:xfrm>
          <a:prstGeom prst="rect">
            <a:avLst/>
          </a:prstGeom>
        </p:spPr>
      </p:pic>
    </p:spTree>
    <p:extLst>
      <p:ext uri="{BB962C8B-B14F-4D97-AF65-F5344CB8AC3E}">
        <p14:creationId xmlns:p14="http://schemas.microsoft.com/office/powerpoint/2010/main" val="1554777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3000" dirty="0"/>
              <a:t>Neuro-diversity reframes ASD and diminishes stigma</a:t>
            </a:r>
          </a:p>
          <a:p>
            <a:r>
              <a:rPr lang="en-US" sz="3000" dirty="0"/>
              <a:t>College is both an opportunity for academic and social growth</a:t>
            </a:r>
          </a:p>
          <a:p>
            <a:r>
              <a:rPr lang="en-US" sz="3000" dirty="0"/>
              <a:t>ASSIST focuses on social anxiety management and social goals</a:t>
            </a:r>
          </a:p>
          <a:p>
            <a:r>
              <a:rPr lang="en-US" sz="3000" dirty="0"/>
              <a:t>The coaching function of peer mentors offers students with ASD an accommodation that can help academically and socially</a:t>
            </a:r>
          </a:p>
          <a:p>
            <a:r>
              <a:rPr lang="en-US" sz="3000" dirty="0"/>
              <a:t>The student identifies the specific concrete goal of counseling</a:t>
            </a:r>
          </a:p>
          <a:p>
            <a:r>
              <a:rPr lang="en-US" sz="3000" dirty="0"/>
              <a:t>The student identifies the steps needed to reach the selected goal</a:t>
            </a:r>
          </a:p>
          <a:p>
            <a:r>
              <a:rPr lang="en-US" sz="3000" dirty="0"/>
              <a:t>Positive Psychology diminishes focus on pathology  </a:t>
            </a:r>
          </a:p>
          <a:p>
            <a:r>
              <a:rPr lang="en-US" sz="3000" dirty="0"/>
              <a:t>Motivational Interviewing is foundationally empowering</a:t>
            </a:r>
          </a:p>
          <a:p>
            <a:pPr marL="0" indent="0">
              <a:buNone/>
            </a:pPr>
            <a:r>
              <a:rPr lang="en-US" sz="2600" dirty="0"/>
              <a:t>Gallo-Silver &amp; Varin-Mignano, 2016 </a:t>
            </a:r>
          </a:p>
        </p:txBody>
      </p:sp>
      <p:sp>
        <p:nvSpPr>
          <p:cNvPr id="2" name="Title 1"/>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983234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p:txBody>
          <a:bodyPr/>
          <a:lstStyle/>
          <a:p>
            <a:pPr marL="0" indent="0">
              <a:buNone/>
            </a:pPr>
            <a:r>
              <a:rPr lang="en-US" sz="2400" b="1" dirty="0"/>
              <a:t>PROF. LES GALLO-SILVER, LCSW-R</a:t>
            </a:r>
          </a:p>
          <a:p>
            <a:pPr marL="0" indent="0">
              <a:buNone/>
            </a:pPr>
            <a:r>
              <a:rPr lang="en-US" sz="2400" b="1" dirty="0"/>
              <a:t>Department of Health Sciences</a:t>
            </a:r>
          </a:p>
          <a:p>
            <a:pPr marL="0" indent="0">
              <a:buNone/>
            </a:pPr>
            <a:r>
              <a:rPr lang="en-US" sz="2400" b="1" dirty="0"/>
              <a:t>LaGuardia Community College</a:t>
            </a:r>
          </a:p>
          <a:p>
            <a:pPr marL="0" indent="0">
              <a:buNone/>
            </a:pPr>
            <a:r>
              <a:rPr lang="en-US" sz="2400" b="1" dirty="0"/>
              <a:t>31-10 Thomson Ave, C252E</a:t>
            </a:r>
          </a:p>
          <a:p>
            <a:pPr marL="0" indent="0">
              <a:buNone/>
            </a:pPr>
            <a:r>
              <a:rPr lang="en-US" sz="2400" b="1" dirty="0"/>
              <a:t>Long Island City, NY 11101</a:t>
            </a:r>
          </a:p>
          <a:p>
            <a:pPr marL="0" indent="0">
              <a:buNone/>
            </a:pPr>
            <a:r>
              <a:rPr lang="en-US" sz="2400" dirty="0"/>
              <a:t>917-378-2662</a:t>
            </a:r>
          </a:p>
          <a:p>
            <a:pPr marL="0" indent="0">
              <a:buNone/>
            </a:pPr>
            <a:r>
              <a:rPr lang="en-US" dirty="0">
                <a:hlinkClick r:id="rId2"/>
              </a:rPr>
              <a:t>Lgallo@lagcc.cuny.edu</a:t>
            </a:r>
            <a:endParaRPr lang="en-US" dirty="0"/>
          </a:p>
          <a:p>
            <a:pPr marL="0" indent="0">
              <a:buNone/>
            </a:pPr>
            <a:endParaRPr lang="en-US" dirty="0"/>
          </a:p>
        </p:txBody>
      </p:sp>
      <p:sp>
        <p:nvSpPr>
          <p:cNvPr id="3" name="Content Placeholder 2"/>
          <p:cNvSpPr>
            <a:spLocks noGrp="1"/>
          </p:cNvSpPr>
          <p:nvPr>
            <p:ph sz="half" idx="1"/>
          </p:nvPr>
        </p:nvSpPr>
        <p:spPr>
          <a:xfrm>
            <a:off x="559838" y="1825625"/>
            <a:ext cx="5281126" cy="4351338"/>
          </a:xfrm>
        </p:spPr>
        <p:txBody>
          <a:bodyPr/>
          <a:lstStyle/>
          <a:p>
            <a:pPr marL="0" indent="0">
              <a:buNone/>
            </a:pPr>
            <a:r>
              <a:rPr lang="en-US" sz="2400" b="1" dirty="0"/>
              <a:t>REGINA VARIN-MIGNANO, PhD, LCSW-R</a:t>
            </a:r>
          </a:p>
          <a:p>
            <a:pPr marL="0" indent="0">
              <a:buNone/>
            </a:pPr>
            <a:r>
              <a:rPr lang="en-US" sz="2400" b="1" dirty="0"/>
              <a:t>Wellness Center</a:t>
            </a:r>
          </a:p>
          <a:p>
            <a:pPr marL="0" indent="0">
              <a:buNone/>
            </a:pPr>
            <a:r>
              <a:rPr lang="en-US" sz="2400" b="1" dirty="0"/>
              <a:t>LaGuardia Community College</a:t>
            </a:r>
          </a:p>
          <a:p>
            <a:pPr marL="0" indent="0">
              <a:buNone/>
            </a:pPr>
            <a:r>
              <a:rPr lang="en-US" sz="2400" b="1" dirty="0"/>
              <a:t>29-10 Thomson Ave, Suite C249</a:t>
            </a:r>
          </a:p>
          <a:p>
            <a:pPr marL="0" indent="0">
              <a:buNone/>
            </a:pPr>
            <a:r>
              <a:rPr lang="en-US" sz="2400" b="1" dirty="0"/>
              <a:t>Long Island City, NY 11101</a:t>
            </a:r>
          </a:p>
          <a:p>
            <a:pPr marL="0" indent="0">
              <a:buNone/>
            </a:pPr>
            <a:r>
              <a:rPr lang="en-US" sz="2400" dirty="0"/>
              <a:t>718-482-5443</a:t>
            </a:r>
          </a:p>
          <a:p>
            <a:pPr marL="0" indent="0">
              <a:buNone/>
            </a:pPr>
            <a:r>
              <a:rPr lang="en-US" dirty="0">
                <a:hlinkClick r:id="rId3"/>
              </a:rPr>
              <a:t>Rvarin-mignano@lagcc.cuny.edu</a:t>
            </a:r>
            <a:endParaRPr lang="en-US" dirty="0"/>
          </a:p>
          <a:p>
            <a:pPr marL="0" indent="0">
              <a:buNone/>
            </a:pPr>
            <a:endParaRPr lang="en-US" dirty="0"/>
          </a:p>
        </p:txBody>
      </p:sp>
      <p:sp>
        <p:nvSpPr>
          <p:cNvPr id="2" name="Title 1"/>
          <p:cNvSpPr>
            <a:spLocks noGrp="1"/>
          </p:cNvSpPr>
          <p:nvPr>
            <p:ph type="title"/>
          </p:nvPr>
        </p:nvSpPr>
        <p:spPr/>
        <p:txBody>
          <a:bodyPr/>
          <a:lstStyle/>
          <a:p>
            <a:pPr algn="ctr"/>
            <a:r>
              <a:rPr lang="en-US" dirty="0"/>
              <a:t>Contact Information</a:t>
            </a:r>
          </a:p>
        </p:txBody>
      </p:sp>
    </p:spTree>
    <p:extLst>
      <p:ext uri="{BB962C8B-B14F-4D97-AF65-F5344CB8AC3E}">
        <p14:creationId xmlns:p14="http://schemas.microsoft.com/office/powerpoint/2010/main" val="1698157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365760" indent="-283464">
              <a:buFont typeface="Wingdings 2"/>
              <a:buChar char=""/>
              <a:defRPr/>
            </a:pPr>
            <a:r>
              <a:rPr lang="en-US" dirty="0"/>
              <a:t>When individuals with AS arrive at college they tend to isolate themselves due to sensory overload-initiation issues </a:t>
            </a:r>
          </a:p>
          <a:p>
            <a:pPr marL="365760" indent="-283464">
              <a:buFont typeface="Wingdings 2"/>
              <a:buChar char=""/>
              <a:defRPr/>
            </a:pPr>
            <a:r>
              <a:rPr lang="en-US" dirty="0"/>
              <a:t>They may initially make some attempt to talk and socialize with others but may be excluded due to their social awkwardness or odd repetitive sensory-motor behaviors.</a:t>
            </a:r>
          </a:p>
          <a:p>
            <a:pPr marL="365760" indent="-283464">
              <a:buFont typeface="Wingdings 2"/>
              <a:buChar char=""/>
              <a:defRPr/>
            </a:pPr>
            <a:r>
              <a:rPr lang="en-US" dirty="0"/>
              <a:t>Small group assignments cause anxiety and obstructive behaviors </a:t>
            </a:r>
          </a:p>
          <a:p>
            <a:pPr marL="365760" indent="-283464">
              <a:buFont typeface="Wingdings 2"/>
              <a:buChar char=""/>
              <a:defRPr/>
            </a:pPr>
            <a:r>
              <a:rPr lang="en-US" dirty="0"/>
              <a:t>Experiential learning causes emotional outbursts and anger  </a:t>
            </a:r>
          </a:p>
          <a:p>
            <a:pPr marL="365760" indent="-283464">
              <a:buFont typeface="Wingdings 2"/>
              <a:buChar char=""/>
              <a:defRPr/>
            </a:pPr>
            <a:r>
              <a:rPr lang="en-US" dirty="0"/>
              <a:t>Social avoidance becomes a reinforced behavior</a:t>
            </a:r>
          </a:p>
          <a:p>
            <a:pPr marL="365760" indent="-283464">
              <a:buFont typeface="Wingdings 2"/>
              <a:buChar char=""/>
              <a:defRPr/>
            </a:pPr>
            <a:r>
              <a:rPr lang="en-US" dirty="0"/>
              <a:t>Student my leave class to end aversive social interactions.</a:t>
            </a:r>
          </a:p>
          <a:p>
            <a:pPr marL="82296" indent="0">
              <a:buNone/>
              <a:defRPr/>
            </a:pPr>
            <a:r>
              <a:rPr lang="en-US" sz="2400" dirty="0"/>
              <a:t>Gallo-Silver &amp; Varin-Mignano, 2016 </a:t>
            </a:r>
          </a:p>
          <a:p>
            <a:endParaRPr lang="en-US" dirty="0"/>
          </a:p>
        </p:txBody>
      </p:sp>
      <p:sp>
        <p:nvSpPr>
          <p:cNvPr id="2" name="Title 1"/>
          <p:cNvSpPr>
            <a:spLocks noGrp="1"/>
          </p:cNvSpPr>
          <p:nvPr>
            <p:ph type="title"/>
          </p:nvPr>
        </p:nvSpPr>
        <p:spPr/>
        <p:txBody>
          <a:bodyPr/>
          <a:lstStyle/>
          <a:p>
            <a:r>
              <a:rPr lang="en-US" dirty="0"/>
              <a:t>The Social Challenge of College</a:t>
            </a:r>
          </a:p>
        </p:txBody>
      </p:sp>
    </p:spTree>
    <p:extLst>
      <p:ext uri="{BB962C8B-B14F-4D97-AF65-F5344CB8AC3E}">
        <p14:creationId xmlns:p14="http://schemas.microsoft.com/office/powerpoint/2010/main" val="3660629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00231"/>
            <a:ext cx="10515600" cy="4351338"/>
          </a:xfrm>
        </p:spPr>
        <p:txBody>
          <a:bodyPr>
            <a:normAutofit/>
          </a:bodyPr>
          <a:lstStyle/>
          <a:p>
            <a:pPr marL="228600" lvl="1">
              <a:spcBef>
                <a:spcPts val="1000"/>
              </a:spcBef>
            </a:pPr>
            <a:r>
              <a:rPr lang="en-US" sz="2800" dirty="0"/>
              <a:t>ASSIST Actively promotes a campus wide environment of inclusion and understanding of neuro-diverse students and seeks to enhance access to services for students on the autism spectrum that</a:t>
            </a:r>
          </a:p>
          <a:p>
            <a:pPr lvl="1"/>
            <a:r>
              <a:rPr lang="en-US" dirty="0"/>
              <a:t>Provide successful educational opportunities</a:t>
            </a:r>
          </a:p>
          <a:p>
            <a:pPr lvl="1"/>
            <a:r>
              <a:rPr lang="en-US" dirty="0"/>
              <a:t>Increase self-knowledge in the areas of </a:t>
            </a:r>
          </a:p>
          <a:p>
            <a:pPr lvl="2"/>
            <a:r>
              <a:rPr lang="en-US" b="1" dirty="0"/>
              <a:t>executive functioning</a:t>
            </a:r>
          </a:p>
          <a:p>
            <a:pPr lvl="2"/>
            <a:r>
              <a:rPr lang="en-US" b="1" dirty="0"/>
              <a:t>self-regulation </a:t>
            </a:r>
          </a:p>
          <a:p>
            <a:pPr lvl="2"/>
            <a:r>
              <a:rPr lang="en-US" b="1" dirty="0"/>
              <a:t>social interaction </a:t>
            </a:r>
          </a:p>
          <a:p>
            <a:pPr lvl="2"/>
            <a:r>
              <a:rPr lang="en-US" b="1" dirty="0"/>
              <a:t>self-advocacy </a:t>
            </a:r>
          </a:p>
          <a:p>
            <a:pPr lvl="2"/>
            <a:r>
              <a:rPr lang="en-US" b="1" dirty="0"/>
              <a:t>career preparation</a:t>
            </a:r>
            <a:r>
              <a:rPr lang="en-US" dirty="0"/>
              <a:t> </a:t>
            </a:r>
          </a:p>
          <a:p>
            <a:pPr marL="0" indent="0">
              <a:buNone/>
            </a:pPr>
            <a:r>
              <a:rPr lang="en-US" sz="2400" dirty="0"/>
              <a:t>Gallo-Silver &amp; Varin-Mignano, 2016 </a:t>
            </a:r>
          </a:p>
          <a:p>
            <a:endParaRPr lang="en-US" dirty="0"/>
          </a:p>
        </p:txBody>
      </p:sp>
      <p:sp>
        <p:nvSpPr>
          <p:cNvPr id="2" name="Title 1"/>
          <p:cNvSpPr>
            <a:spLocks noGrp="1"/>
          </p:cNvSpPr>
          <p:nvPr>
            <p:ph type="title"/>
          </p:nvPr>
        </p:nvSpPr>
        <p:spPr/>
        <p:txBody>
          <a:bodyPr/>
          <a:lstStyle/>
          <a:p>
            <a:r>
              <a:rPr lang="en-US" dirty="0"/>
              <a:t>Academic &amp; Social Student Integration for Success Team(ASSIST)</a:t>
            </a:r>
          </a:p>
        </p:txBody>
      </p:sp>
    </p:spTree>
    <p:extLst>
      <p:ext uri="{BB962C8B-B14F-4D97-AF65-F5344CB8AC3E}">
        <p14:creationId xmlns:p14="http://schemas.microsoft.com/office/powerpoint/2010/main" val="4267133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a:t>Psychosocial support and peer coaching services are organized using universal design </a:t>
            </a:r>
          </a:p>
          <a:p>
            <a:r>
              <a:rPr lang="en-US" sz="3200" dirty="0"/>
              <a:t>For people on the Autism Spectrum this requires a mixture of </a:t>
            </a:r>
          </a:p>
          <a:p>
            <a:pPr lvl="1"/>
            <a:r>
              <a:rPr lang="en-US" sz="2800" dirty="0"/>
              <a:t>positive psychology </a:t>
            </a:r>
          </a:p>
          <a:p>
            <a:pPr lvl="1"/>
            <a:r>
              <a:rPr lang="en-US" sz="2800" dirty="0"/>
              <a:t>motivational interviewing </a:t>
            </a:r>
          </a:p>
          <a:p>
            <a:pPr lvl="1"/>
            <a:r>
              <a:rPr lang="en-US" sz="2800" dirty="0"/>
              <a:t>cognitive-behavioral therapies</a:t>
            </a:r>
          </a:p>
          <a:p>
            <a:pPr lvl="1"/>
            <a:r>
              <a:rPr lang="en-US" sz="2800" dirty="0"/>
              <a:t>professional and peer counselor interventions </a:t>
            </a:r>
          </a:p>
          <a:p>
            <a:pPr marL="0" indent="0">
              <a:buNone/>
            </a:pPr>
            <a:r>
              <a:rPr lang="en-US" sz="2400" dirty="0"/>
              <a:t>Gallo-Silver &amp; Varin-Mignano, 2016 </a:t>
            </a:r>
          </a:p>
          <a:p>
            <a:pPr marL="0" indent="0">
              <a:buNone/>
            </a:pPr>
            <a:endParaRPr lang="en-US" dirty="0"/>
          </a:p>
        </p:txBody>
      </p:sp>
      <p:sp>
        <p:nvSpPr>
          <p:cNvPr id="2" name="Title 1"/>
          <p:cNvSpPr>
            <a:spLocks noGrp="1"/>
          </p:cNvSpPr>
          <p:nvPr>
            <p:ph type="title"/>
          </p:nvPr>
        </p:nvSpPr>
        <p:spPr/>
        <p:txBody>
          <a:bodyPr/>
          <a:lstStyle/>
          <a:p>
            <a:r>
              <a:rPr lang="en-US" dirty="0"/>
              <a:t>ASSIST Program Components</a:t>
            </a:r>
          </a:p>
        </p:txBody>
      </p:sp>
    </p:spTree>
    <p:extLst>
      <p:ext uri="{BB962C8B-B14F-4D97-AF65-F5344CB8AC3E}">
        <p14:creationId xmlns:p14="http://schemas.microsoft.com/office/powerpoint/2010/main" val="2940079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82751"/>
            <a:ext cx="10515600" cy="5062654"/>
          </a:xfrm>
        </p:spPr>
        <p:txBody>
          <a:bodyPr>
            <a:normAutofit lnSpcReduction="10000"/>
          </a:bodyPr>
          <a:lstStyle/>
          <a:p>
            <a:r>
              <a:rPr lang="en-US" sz="3000" dirty="0"/>
              <a:t>Assistive Technology</a:t>
            </a:r>
          </a:p>
          <a:p>
            <a:r>
              <a:rPr lang="en-US" sz="3000" dirty="0"/>
              <a:t>Additional time on examinations</a:t>
            </a:r>
          </a:p>
          <a:p>
            <a:r>
              <a:rPr lang="en-US" sz="3000" dirty="0"/>
              <a:t>Additional time on assignments</a:t>
            </a:r>
          </a:p>
          <a:p>
            <a:r>
              <a:rPr lang="en-US" sz="3000" dirty="0"/>
              <a:t>Changes in assignments  </a:t>
            </a:r>
          </a:p>
          <a:p>
            <a:r>
              <a:rPr lang="en-US" sz="3000" dirty="0"/>
              <a:t>Alternative examination locations-Distraction free environment</a:t>
            </a:r>
          </a:p>
          <a:p>
            <a:r>
              <a:rPr lang="en-US" sz="3000" dirty="0"/>
              <a:t>Tutoring services</a:t>
            </a:r>
          </a:p>
          <a:p>
            <a:r>
              <a:rPr lang="en-US" sz="3000" dirty="0"/>
              <a:t>Note Takers</a:t>
            </a:r>
          </a:p>
          <a:p>
            <a:r>
              <a:rPr lang="en-US" sz="3000" dirty="0"/>
              <a:t>Audio-Taping class lectures (to be played back in smaller bits)</a:t>
            </a:r>
          </a:p>
          <a:p>
            <a:r>
              <a:rPr lang="en-US" sz="3000" dirty="0"/>
              <a:t>Permission to leave class</a:t>
            </a:r>
          </a:p>
          <a:p>
            <a:pPr marL="0" indent="0">
              <a:buNone/>
            </a:pPr>
            <a:r>
              <a:rPr lang="en-US" sz="2600" dirty="0"/>
              <a:t>Gallo-Silver &amp; Varin-Mignano, 2016 </a:t>
            </a:r>
          </a:p>
          <a:p>
            <a:endParaRPr lang="en-US" dirty="0"/>
          </a:p>
          <a:p>
            <a:pPr marL="0" indent="0">
              <a:buNone/>
            </a:pPr>
            <a:endParaRPr lang="en-US" dirty="0"/>
          </a:p>
        </p:txBody>
      </p:sp>
      <p:sp>
        <p:nvSpPr>
          <p:cNvPr id="2" name="Title 1"/>
          <p:cNvSpPr>
            <a:spLocks noGrp="1"/>
          </p:cNvSpPr>
          <p:nvPr>
            <p:ph type="title"/>
          </p:nvPr>
        </p:nvSpPr>
        <p:spPr>
          <a:xfrm>
            <a:off x="838200" y="365126"/>
            <a:ext cx="10515600" cy="744740"/>
          </a:xfrm>
        </p:spPr>
        <p:txBody>
          <a:bodyPr/>
          <a:lstStyle/>
          <a:p>
            <a:r>
              <a:rPr lang="en-US" dirty="0"/>
              <a:t>Typical Accommodations</a:t>
            </a:r>
          </a:p>
        </p:txBody>
      </p:sp>
    </p:spTree>
    <p:extLst>
      <p:ext uri="{BB962C8B-B14F-4D97-AF65-F5344CB8AC3E}">
        <p14:creationId xmlns:p14="http://schemas.microsoft.com/office/powerpoint/2010/main" val="3937604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365760" indent="-283464">
              <a:buFont typeface="Wingdings 2"/>
              <a:buChar char=""/>
              <a:defRPr/>
            </a:pPr>
            <a:r>
              <a:rPr lang="en-US" dirty="0"/>
              <a:t>Helps to interpret a social interaction that occurred between faculty and/or student that confuses or upsets the student with ASD</a:t>
            </a:r>
          </a:p>
          <a:p>
            <a:pPr marL="365760" indent="-283464">
              <a:buFont typeface="Wingdings 2"/>
              <a:buChar char=""/>
              <a:defRPr/>
            </a:pPr>
            <a:r>
              <a:rPr lang="en-US" dirty="0"/>
              <a:t>Reviews organizational issues, including internal and external obstacles to complying with a daily schedule or completion of a homework assignment </a:t>
            </a:r>
          </a:p>
          <a:p>
            <a:pPr marL="365760" indent="-283464">
              <a:buFont typeface="Wingdings 2"/>
              <a:buChar char=""/>
              <a:defRPr/>
            </a:pPr>
            <a:r>
              <a:rPr lang="en-US" dirty="0"/>
              <a:t>Serves as stress modulators by helping student during class</a:t>
            </a:r>
          </a:p>
          <a:p>
            <a:pPr marL="365760" indent="-283464">
              <a:buFont typeface="Wingdings 2"/>
              <a:buChar char=""/>
              <a:defRPr/>
            </a:pPr>
            <a:r>
              <a:rPr lang="en-US" dirty="0"/>
              <a:t>Seeks to control help seeking behaviors</a:t>
            </a:r>
          </a:p>
          <a:p>
            <a:pPr marL="365760" indent="-283464">
              <a:buFont typeface="Wingdings 2"/>
              <a:buChar char=""/>
              <a:defRPr/>
            </a:pPr>
            <a:r>
              <a:rPr lang="en-US" dirty="0"/>
              <a:t>Promotes personal responsibility by providing another person who reality tests of whether social tasks have been attempted </a:t>
            </a:r>
          </a:p>
          <a:p>
            <a:pPr marL="82296" indent="0">
              <a:buNone/>
              <a:defRPr/>
            </a:pPr>
            <a:r>
              <a:rPr lang="en-US" sz="2400" dirty="0"/>
              <a:t>Gallo-Silver &amp; Varin-Mignano, 2016 </a:t>
            </a:r>
          </a:p>
          <a:p>
            <a:pPr marL="82296" indent="0">
              <a:buNone/>
              <a:defRPr/>
            </a:pPr>
            <a:endParaRPr lang="en-US" sz="2400" dirty="0"/>
          </a:p>
          <a:p>
            <a:endParaRPr lang="en-US" dirty="0"/>
          </a:p>
        </p:txBody>
      </p:sp>
      <p:sp>
        <p:nvSpPr>
          <p:cNvPr id="2" name="Title 1"/>
          <p:cNvSpPr>
            <a:spLocks noGrp="1"/>
          </p:cNvSpPr>
          <p:nvPr>
            <p:ph type="title"/>
          </p:nvPr>
        </p:nvSpPr>
        <p:spPr/>
        <p:txBody>
          <a:bodyPr/>
          <a:lstStyle/>
          <a:p>
            <a:r>
              <a:rPr lang="en-US" dirty="0"/>
              <a:t>Peer Mentors: Coaching as Accommodation</a:t>
            </a:r>
          </a:p>
        </p:txBody>
      </p:sp>
    </p:spTree>
    <p:extLst>
      <p:ext uri="{BB962C8B-B14F-4D97-AF65-F5344CB8AC3E}">
        <p14:creationId xmlns:p14="http://schemas.microsoft.com/office/powerpoint/2010/main" val="3406882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80000"/>
              </a:lnSpc>
            </a:pPr>
            <a:r>
              <a:rPr lang="en-US" altLang="en-US" dirty="0"/>
              <a:t>Positive Emotions can generate therapeutic change.</a:t>
            </a:r>
          </a:p>
          <a:p>
            <a:pPr>
              <a:lnSpc>
                <a:spcPct val="80000"/>
              </a:lnSpc>
            </a:pPr>
            <a:r>
              <a:rPr lang="en-US" altLang="en-US" dirty="0"/>
              <a:t>Positive Psychology Theory intersects with Strength-Centered Therapy because both share a focus on strengths. </a:t>
            </a:r>
          </a:p>
          <a:p>
            <a:pPr>
              <a:lnSpc>
                <a:spcPct val="80000"/>
              </a:lnSpc>
            </a:pPr>
            <a:r>
              <a:rPr lang="en-US" altLang="en-US" dirty="0"/>
              <a:t>The metaphor they share is calling strengths character traits.</a:t>
            </a:r>
          </a:p>
          <a:p>
            <a:pPr>
              <a:lnSpc>
                <a:spcPct val="80000"/>
              </a:lnSpc>
            </a:pPr>
            <a:r>
              <a:rPr lang="en-US" altLang="en-US" dirty="0"/>
              <a:t>Character traits are either existing or desired.</a:t>
            </a:r>
          </a:p>
          <a:p>
            <a:pPr>
              <a:lnSpc>
                <a:spcPct val="80000"/>
              </a:lnSpc>
            </a:pPr>
            <a:r>
              <a:rPr lang="en-US" altLang="en-US" dirty="0"/>
              <a:t>Each person has a signature trait.</a:t>
            </a:r>
          </a:p>
          <a:p>
            <a:pPr>
              <a:lnSpc>
                <a:spcPct val="80000"/>
              </a:lnSpc>
            </a:pPr>
            <a:r>
              <a:rPr lang="en-US" altLang="en-US" dirty="0"/>
              <a:t>Traits can be “broadened and built upon”.</a:t>
            </a:r>
          </a:p>
          <a:p>
            <a:pPr>
              <a:lnSpc>
                <a:spcPct val="80000"/>
              </a:lnSpc>
              <a:buNone/>
            </a:pPr>
            <a:r>
              <a:rPr lang="en-US" altLang="en-US" dirty="0"/>
              <a:t> </a:t>
            </a:r>
            <a:r>
              <a:rPr lang="en-US" altLang="en-US" sz="2400" dirty="0"/>
              <a:t>Fitzpatrick &amp; Stalikas 2008,Wong 2006a, Seligman et al 2006, Lopez &amp; Kerr 2006, Fredrickson 2001 </a:t>
            </a:r>
          </a:p>
          <a:p>
            <a:pPr marL="0" indent="0">
              <a:buNone/>
            </a:pPr>
            <a:endParaRPr lang="en-US" dirty="0"/>
          </a:p>
        </p:txBody>
      </p:sp>
      <p:sp>
        <p:nvSpPr>
          <p:cNvPr id="2" name="Title 1"/>
          <p:cNvSpPr>
            <a:spLocks noGrp="1"/>
          </p:cNvSpPr>
          <p:nvPr>
            <p:ph type="title"/>
          </p:nvPr>
        </p:nvSpPr>
        <p:spPr/>
        <p:txBody>
          <a:bodyPr/>
          <a:lstStyle/>
          <a:p>
            <a:r>
              <a:rPr lang="en-US" altLang="en-US" dirty="0"/>
              <a:t>Concepts of Positive Psychology</a:t>
            </a:r>
            <a:endParaRPr lang="en-US" dirty="0"/>
          </a:p>
        </p:txBody>
      </p:sp>
    </p:spTree>
    <p:extLst>
      <p:ext uri="{BB962C8B-B14F-4D97-AF65-F5344CB8AC3E}">
        <p14:creationId xmlns:p14="http://schemas.microsoft.com/office/powerpoint/2010/main" val="1289454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172200" y="2157441"/>
            <a:ext cx="5181600" cy="4351338"/>
          </a:xfrm>
        </p:spPr>
        <p:txBody>
          <a:bodyPr/>
          <a:lstStyle/>
          <a:p>
            <a:r>
              <a:rPr lang="en-US" altLang="en-US" dirty="0"/>
              <a:t>Capacity to Love</a:t>
            </a:r>
          </a:p>
          <a:p>
            <a:r>
              <a:rPr lang="en-US" altLang="en-US" dirty="0"/>
              <a:t>Capacity to be Loved</a:t>
            </a:r>
          </a:p>
          <a:p>
            <a:r>
              <a:rPr lang="en-US" altLang="en-US" dirty="0"/>
              <a:t>Perseverance</a:t>
            </a:r>
          </a:p>
          <a:p>
            <a:r>
              <a:rPr lang="en-US" altLang="en-US" dirty="0"/>
              <a:t>Pride</a:t>
            </a:r>
          </a:p>
          <a:p>
            <a:r>
              <a:rPr lang="en-US" altLang="en-US" dirty="0"/>
              <a:t>Resilience </a:t>
            </a:r>
          </a:p>
          <a:p>
            <a:r>
              <a:rPr lang="en-US" altLang="en-US" dirty="0"/>
              <a:t>Sensory Pleasure</a:t>
            </a:r>
          </a:p>
          <a:p>
            <a:r>
              <a:rPr lang="en-US" altLang="en-US" dirty="0"/>
              <a:t>Tenacity</a:t>
            </a:r>
          </a:p>
          <a:p>
            <a:r>
              <a:rPr lang="en-US" altLang="en-US" dirty="0"/>
              <a:t>Wisdom</a:t>
            </a:r>
          </a:p>
          <a:p>
            <a:endParaRPr lang="en-US" dirty="0"/>
          </a:p>
        </p:txBody>
      </p:sp>
      <p:sp>
        <p:nvSpPr>
          <p:cNvPr id="3" name="Content Placeholder 2"/>
          <p:cNvSpPr>
            <a:spLocks noGrp="1"/>
          </p:cNvSpPr>
          <p:nvPr>
            <p:ph sz="half" idx="1"/>
          </p:nvPr>
        </p:nvSpPr>
        <p:spPr>
          <a:xfrm>
            <a:off x="838200" y="2157441"/>
            <a:ext cx="5181600" cy="4351338"/>
          </a:xfrm>
        </p:spPr>
        <p:txBody>
          <a:bodyPr/>
          <a:lstStyle/>
          <a:p>
            <a:r>
              <a:rPr lang="en-US" altLang="en-US" dirty="0"/>
              <a:t>Altruism</a:t>
            </a:r>
          </a:p>
          <a:p>
            <a:r>
              <a:rPr lang="en-US" altLang="en-US" dirty="0"/>
              <a:t>Contentment</a:t>
            </a:r>
          </a:p>
          <a:p>
            <a:r>
              <a:rPr lang="en-US" altLang="en-US" dirty="0"/>
              <a:t>Courage</a:t>
            </a:r>
          </a:p>
          <a:p>
            <a:r>
              <a:rPr lang="en-US" altLang="en-US" dirty="0"/>
              <a:t>Creativity</a:t>
            </a:r>
          </a:p>
          <a:p>
            <a:r>
              <a:rPr lang="en-US" altLang="en-US" dirty="0"/>
              <a:t>Forgiveness</a:t>
            </a:r>
          </a:p>
          <a:p>
            <a:r>
              <a:rPr lang="en-US" altLang="en-US" dirty="0"/>
              <a:t>Hopefulness</a:t>
            </a:r>
          </a:p>
          <a:p>
            <a:r>
              <a:rPr lang="en-US" altLang="en-US" dirty="0"/>
              <a:t>Inquisitiveness</a:t>
            </a:r>
          </a:p>
          <a:p>
            <a:r>
              <a:rPr lang="en-US" altLang="en-US" dirty="0"/>
              <a:t>Capacity to feel Joy</a:t>
            </a:r>
          </a:p>
          <a:p>
            <a:endParaRPr lang="en-US" dirty="0"/>
          </a:p>
        </p:txBody>
      </p:sp>
      <p:sp>
        <p:nvSpPr>
          <p:cNvPr id="2" name="Title 1"/>
          <p:cNvSpPr>
            <a:spLocks noGrp="1"/>
          </p:cNvSpPr>
          <p:nvPr>
            <p:ph type="title"/>
          </p:nvPr>
        </p:nvSpPr>
        <p:spPr/>
        <p:txBody>
          <a:bodyPr>
            <a:normAutofit fontScale="90000"/>
          </a:bodyPr>
          <a:lstStyle/>
          <a:p>
            <a:r>
              <a:rPr lang="en-US" altLang="en-US" dirty="0"/>
              <a:t>Core Traits (strengths)</a:t>
            </a:r>
            <a:br>
              <a:rPr lang="en-US" altLang="en-US" dirty="0"/>
            </a:br>
            <a:r>
              <a:rPr lang="en-US" altLang="en-US" sz="3100" dirty="0"/>
              <a:t>Fredrickson 2001; Dunn &amp; Dougherty 2005;</a:t>
            </a:r>
            <a:br>
              <a:rPr lang="en-US" altLang="en-US" sz="3100" dirty="0"/>
            </a:br>
            <a:r>
              <a:rPr lang="en-US" altLang="en-US" sz="3100" dirty="0"/>
              <a:t> Fredrickson &amp; Levenson 1998; Folkman 1997</a:t>
            </a:r>
            <a:endParaRPr lang="en-US" dirty="0"/>
          </a:p>
        </p:txBody>
      </p:sp>
    </p:spTree>
    <p:extLst>
      <p:ext uri="{BB962C8B-B14F-4D97-AF65-F5344CB8AC3E}">
        <p14:creationId xmlns:p14="http://schemas.microsoft.com/office/powerpoint/2010/main" val="27975842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527</TotalTime>
  <Words>1395</Words>
  <Application>Microsoft Macintosh PowerPoint</Application>
  <PresentationFormat>Custom</PresentationFormat>
  <Paragraphs>151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Universal Design of Case Management Support Services for College Students on the  Autism Spectrum</vt:lpstr>
      <vt:lpstr>Neuro-Diversity</vt:lpstr>
      <vt:lpstr>The Social Challenge of College</vt:lpstr>
      <vt:lpstr>Academic &amp; Social Student Integration for Success Team(ASSIST)</vt:lpstr>
      <vt:lpstr>ASSIST Program Components</vt:lpstr>
      <vt:lpstr>Typical Accommodations</vt:lpstr>
      <vt:lpstr>Peer Mentors: Coaching as Accommodation</vt:lpstr>
      <vt:lpstr>Concepts of Positive Psychology</vt:lpstr>
      <vt:lpstr>Core Traits (strengths) Fredrickson 2001; Dunn &amp; Dougherty 2005;  Fredrickson &amp; Levenson 1998; Folkman 1997</vt:lpstr>
      <vt:lpstr>Elements of Positive Psychology </vt:lpstr>
      <vt:lpstr>Concepts of Motivational Interviewing</vt:lpstr>
      <vt:lpstr>Elements of Motivational Interviewing</vt:lpstr>
      <vt:lpstr>Helpful Hints in Working with Students with ASD-1 (Varin-Mignano, 2016)</vt:lpstr>
      <vt:lpstr>Helpful Hints in Working with Students with ASD-2 (Varin-Mignano, 2016)</vt:lpstr>
      <vt:lpstr>Helpful Hints in Working with Students with ASD-3 (Varin-Mignano, 2016)</vt:lpstr>
      <vt:lpstr>PowerPoint Presentation</vt:lpstr>
      <vt:lpstr>The Total number of students (unduplicated) for LaGuardia ASSIST Services:</vt:lpstr>
      <vt:lpstr>The Total number of visits for LaGuardia ASSIST Services:</vt:lpstr>
      <vt:lpstr>PowerPoint Presentation</vt:lpstr>
      <vt:lpstr>PowerPoint Presentation</vt:lpstr>
      <vt:lpstr>Summary</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LesPaul</dc:creator>
  <cp:lastModifiedBy>CATS/MAP</cp:lastModifiedBy>
  <cp:revision>53</cp:revision>
  <dcterms:created xsi:type="dcterms:W3CDTF">2016-04-17T00:54:05Z</dcterms:created>
  <dcterms:modified xsi:type="dcterms:W3CDTF">2016-05-03T16:28:20Z</dcterms:modified>
</cp:coreProperties>
</file>