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65" r:id="rId3"/>
    <p:sldId id="257" r:id="rId4"/>
    <p:sldId id="258" r:id="rId5"/>
    <p:sldId id="259" r:id="rId6"/>
    <p:sldId id="260" r:id="rId7"/>
    <p:sldId id="268" r:id="rId8"/>
    <p:sldId id="261" r:id="rId9"/>
    <p:sldId id="267" r:id="rId10"/>
    <p:sldId id="262" r:id="rId11"/>
    <p:sldId id="263" r:id="rId12"/>
    <p:sldId id="266" r:id="rId13"/>
    <p:sldId id="26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36" d="100"/>
          <a:sy n="136" d="100"/>
        </p:scale>
        <p:origin x="-104" y="-6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E0A8C1-4C10-4371-A848-2478BB033C38}" type="datetimeFigureOut">
              <a:rPr lang="en-US"/>
              <a:t>5/3/16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793B07-6049-4E62-99C6-8C1B97559A52}" type="slidenum">
              <a:rPr lang="en-US"/>
              <a:t>‹#›</a:t>
            </a:fld>
            <a:endParaRPr lang="en-US"/>
          </a:p>
        </p:txBody>
      </p:sp>
    </p:spTree>
    <p:extLst>
      <p:ext uri="{BB962C8B-B14F-4D97-AF65-F5344CB8AC3E}">
        <p14:creationId xmlns:p14="http://schemas.microsoft.com/office/powerpoint/2010/main" val="2550339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793B07-6049-4E62-99C6-8C1B97559A52}" type="slidenum">
              <a:rPr lang="en-US"/>
              <a:t>2</a:t>
            </a:fld>
            <a:endParaRPr lang="en-US"/>
          </a:p>
        </p:txBody>
      </p:sp>
    </p:spTree>
    <p:extLst>
      <p:ext uri="{BB962C8B-B14F-4D97-AF65-F5344CB8AC3E}">
        <p14:creationId xmlns:p14="http://schemas.microsoft.com/office/powerpoint/2010/main" val="794975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793B07-6049-4E62-99C6-8C1B97559A52}" type="slidenum">
              <a:rPr lang="en-US"/>
              <a:t>11</a:t>
            </a:fld>
            <a:endParaRPr lang="en-US"/>
          </a:p>
        </p:txBody>
      </p:sp>
    </p:spTree>
    <p:extLst>
      <p:ext uri="{BB962C8B-B14F-4D97-AF65-F5344CB8AC3E}">
        <p14:creationId xmlns:p14="http://schemas.microsoft.com/office/powerpoint/2010/main" val="1350578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793B07-6049-4E62-99C6-8C1B97559A52}" type="slidenum">
              <a:rPr lang="en-US"/>
              <a:t>12</a:t>
            </a:fld>
            <a:endParaRPr lang="en-US"/>
          </a:p>
        </p:txBody>
      </p:sp>
    </p:spTree>
    <p:extLst>
      <p:ext uri="{BB962C8B-B14F-4D97-AF65-F5344CB8AC3E}">
        <p14:creationId xmlns:p14="http://schemas.microsoft.com/office/powerpoint/2010/main" val="4143078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793B07-6049-4E62-99C6-8C1B97559A52}" type="slidenum">
              <a:rPr lang="en-US"/>
              <a:t>13</a:t>
            </a:fld>
            <a:endParaRPr lang="en-US"/>
          </a:p>
        </p:txBody>
      </p:sp>
    </p:spTree>
    <p:extLst>
      <p:ext uri="{BB962C8B-B14F-4D97-AF65-F5344CB8AC3E}">
        <p14:creationId xmlns:p14="http://schemas.microsoft.com/office/powerpoint/2010/main" val="2385026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793B07-6049-4E62-99C6-8C1B97559A52}" type="slidenum">
              <a:rPr lang="en-US"/>
              <a:t>3</a:t>
            </a:fld>
            <a:endParaRPr lang="en-US"/>
          </a:p>
        </p:txBody>
      </p:sp>
    </p:spTree>
    <p:extLst>
      <p:ext uri="{BB962C8B-B14F-4D97-AF65-F5344CB8AC3E}">
        <p14:creationId xmlns:p14="http://schemas.microsoft.com/office/powerpoint/2010/main" val="4161688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793B07-6049-4E62-99C6-8C1B97559A52}" type="slidenum">
              <a:rPr lang="en-US"/>
              <a:t>4</a:t>
            </a:fld>
            <a:endParaRPr lang="en-US"/>
          </a:p>
        </p:txBody>
      </p:sp>
    </p:spTree>
    <p:extLst>
      <p:ext uri="{BB962C8B-B14F-4D97-AF65-F5344CB8AC3E}">
        <p14:creationId xmlns:p14="http://schemas.microsoft.com/office/powerpoint/2010/main" val="2309604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793B07-6049-4E62-99C6-8C1B97559A52}" type="slidenum">
              <a:rPr lang="en-US"/>
              <a:t>5</a:t>
            </a:fld>
            <a:endParaRPr lang="en-US"/>
          </a:p>
        </p:txBody>
      </p:sp>
    </p:spTree>
    <p:extLst>
      <p:ext uri="{BB962C8B-B14F-4D97-AF65-F5344CB8AC3E}">
        <p14:creationId xmlns:p14="http://schemas.microsoft.com/office/powerpoint/2010/main" val="1783800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793B07-6049-4E62-99C6-8C1B97559A52}" type="slidenum">
              <a:rPr lang="en-US"/>
              <a:t>6</a:t>
            </a:fld>
            <a:endParaRPr lang="en-US"/>
          </a:p>
        </p:txBody>
      </p:sp>
    </p:spTree>
    <p:extLst>
      <p:ext uri="{BB962C8B-B14F-4D97-AF65-F5344CB8AC3E}">
        <p14:creationId xmlns:p14="http://schemas.microsoft.com/office/powerpoint/2010/main" val="2063347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793B07-6049-4E62-99C6-8C1B97559A52}" type="slidenum">
              <a:rPr lang="en-US"/>
              <a:t>7</a:t>
            </a:fld>
            <a:endParaRPr lang="en-US"/>
          </a:p>
        </p:txBody>
      </p:sp>
    </p:spTree>
    <p:extLst>
      <p:ext uri="{BB962C8B-B14F-4D97-AF65-F5344CB8AC3E}">
        <p14:creationId xmlns:p14="http://schemas.microsoft.com/office/powerpoint/2010/main" val="440532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793B07-6049-4E62-99C6-8C1B97559A52}" type="slidenum">
              <a:rPr lang="en-US"/>
              <a:t>8</a:t>
            </a:fld>
            <a:endParaRPr lang="en-US"/>
          </a:p>
        </p:txBody>
      </p:sp>
    </p:spTree>
    <p:extLst>
      <p:ext uri="{BB962C8B-B14F-4D97-AF65-F5344CB8AC3E}">
        <p14:creationId xmlns:p14="http://schemas.microsoft.com/office/powerpoint/2010/main" val="92080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793B07-6049-4E62-99C6-8C1B97559A52}" type="slidenum">
              <a:rPr lang="en-US"/>
              <a:t>9</a:t>
            </a:fld>
            <a:endParaRPr lang="en-US"/>
          </a:p>
        </p:txBody>
      </p:sp>
    </p:spTree>
    <p:extLst>
      <p:ext uri="{BB962C8B-B14F-4D97-AF65-F5344CB8AC3E}">
        <p14:creationId xmlns:p14="http://schemas.microsoft.com/office/powerpoint/2010/main" val="2407738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793B07-6049-4E62-99C6-8C1B97559A52}" type="slidenum">
              <a:rPr lang="en-US"/>
              <a:t>10</a:t>
            </a:fld>
            <a:endParaRPr lang="en-US"/>
          </a:p>
        </p:txBody>
      </p:sp>
    </p:spTree>
    <p:extLst>
      <p:ext uri="{BB962C8B-B14F-4D97-AF65-F5344CB8AC3E}">
        <p14:creationId xmlns:p14="http://schemas.microsoft.com/office/powerpoint/2010/main" val="3960965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5/3/16</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5/3/16</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5/3/16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5/3/16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5/3/16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5/3/16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5/3/16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5/3/16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5/3/16</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 Id="rId3" Type="http://schemas.openxmlformats.org/officeDocument/2006/relationships/image" Target="../media/image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85584" y="3888062"/>
            <a:ext cx="6832600" cy="1678547"/>
          </a:xfrm>
        </p:spPr>
        <p:txBody>
          <a:bodyPr vert="horz" lIns="91440" tIns="45720" rIns="91440" bIns="45720" rtlCol="0" anchor="t">
            <a:normAutofit fontScale="92500"/>
          </a:bodyPr>
          <a:lstStyle/>
          <a:p>
            <a:r>
              <a:rPr lang="en-US" b="1" dirty="0">
                <a:solidFill>
                  <a:srgbClr val="000000"/>
                </a:solidFill>
                <a:latin typeface="Franklin Gothic Medium"/>
                <a:cs typeface="Franklin Gothic Medium"/>
              </a:rPr>
              <a:t>Environmental access is not possible to really achieve, well, without first doing away with attitudinal barriers. </a:t>
            </a:r>
          </a:p>
          <a:p>
            <a:endParaRPr lang="en-US" b="1" dirty="0">
              <a:latin typeface="+mj-lt"/>
            </a:endParaRPr>
          </a:p>
          <a:p>
            <a:r>
              <a:rPr lang="en-US" dirty="0">
                <a:latin typeface="+mj-lt"/>
              </a:rPr>
              <a:t>By: Julie Maury and Jessica De La Rosa</a:t>
            </a:r>
          </a:p>
        </p:txBody>
      </p:sp>
      <p:sp>
        <p:nvSpPr>
          <p:cNvPr id="2" name="Title 1"/>
          <p:cNvSpPr>
            <a:spLocks noGrp="1"/>
          </p:cNvSpPr>
          <p:nvPr>
            <p:ph type="ctrTitle"/>
          </p:nvPr>
        </p:nvSpPr>
        <p:spPr>
          <a:xfrm>
            <a:off x="1829466" y="1697248"/>
            <a:ext cx="8452307" cy="1813057"/>
          </a:xfrm>
        </p:spPr>
        <p:txBody>
          <a:bodyPr/>
          <a:lstStyle/>
          <a:p>
            <a:r>
              <a:rPr lang="en-US" sz="3600" b="1" dirty="0" smtClean="0">
                <a:solidFill>
                  <a:srgbClr val="000000"/>
                </a:solidFill>
                <a:cs typeface="Franklin Gothic Book"/>
              </a:rPr>
              <a:t>The </a:t>
            </a:r>
            <a:r>
              <a:rPr lang="en-US" sz="3600" b="1" dirty="0">
                <a:solidFill>
                  <a:srgbClr val="000000"/>
                </a:solidFill>
                <a:cs typeface="Franklin Gothic Book"/>
              </a:rPr>
              <a:t>Importance of Abolishing ATTITUDINAL</a:t>
            </a:r>
            <a:r>
              <a:rPr lang="en-US" sz="3600" b="1" i="1" dirty="0">
                <a:solidFill>
                  <a:srgbClr val="000000"/>
                </a:solidFill>
                <a:cs typeface="Franklin Gothic Book"/>
              </a:rPr>
              <a:t> </a:t>
            </a:r>
            <a:r>
              <a:rPr lang="en-US" sz="3600" b="1" dirty="0">
                <a:solidFill>
                  <a:srgbClr val="000000"/>
                </a:solidFill>
                <a:cs typeface="Franklin Gothic Book"/>
              </a:rPr>
              <a:t>Barriers Against Disability In Environments </a:t>
            </a:r>
            <a:r>
              <a:rPr lang="en-US" sz="3600" b="1" dirty="0" smtClean="0">
                <a:solidFill>
                  <a:srgbClr val="000000"/>
                </a:solidFill>
                <a:cs typeface="Franklin Gothic Book"/>
              </a:rPr>
              <a:t>of Higher Education</a:t>
            </a:r>
            <a:endParaRPr lang="en-US" sz="3600" dirty="0">
              <a:cs typeface="Franklin Gothic Book"/>
            </a:endParaRPr>
          </a:p>
        </p:txBody>
      </p:sp>
    </p:spTree>
    <p:extLst>
      <p:ext uri="{BB962C8B-B14F-4D97-AF65-F5344CB8AC3E}">
        <p14:creationId xmlns:p14="http://schemas.microsoft.com/office/powerpoint/2010/main" val="360108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964223"/>
            <a:ext cx="9883348" cy="4707937"/>
          </a:xfrm>
        </p:spPr>
        <p:txBody>
          <a:bodyPr vert="horz" lIns="91440" tIns="45720" rIns="91440" bIns="45720" rtlCol="0" anchor="t">
            <a:normAutofit fontScale="92500"/>
          </a:bodyPr>
          <a:lstStyle/>
          <a:p>
            <a:pPr lvl="1"/>
            <a:endParaRPr lang="en-US" sz="2400" i="1" dirty="0"/>
          </a:p>
          <a:p>
            <a:r>
              <a:rPr lang="en-US" sz="2400" b="1" dirty="0">
                <a:solidFill>
                  <a:srgbClr val="000000"/>
                </a:solidFill>
              </a:rPr>
              <a:t>An example of that is in </a:t>
            </a:r>
            <a:r>
              <a:rPr lang="en-US" sz="2400" b="1" i="1" dirty="0">
                <a:solidFill>
                  <a:srgbClr val="000000"/>
                </a:solidFill>
              </a:rPr>
              <a:t>The Journal of Deaf Studies and Deaf Education</a:t>
            </a:r>
            <a:r>
              <a:rPr lang="en-US" sz="2400" b="1" dirty="0">
                <a:solidFill>
                  <a:srgbClr val="000000"/>
                </a:solidFill>
              </a:rPr>
              <a:t> that stated, in part, the following about students who are Deaf and their ability to achieve academic success: “Success of deaf students in mainstream discourse situations is...highly dependent on their commitment to effective communication as well as the commitment of instructors and hearing peers (Lang, H. G., 2002. Page 275).” This quote shows Readers that when students who are Deaf participate in discussions, within mainstream classrooms, their positive academic performance is correlated to good communication. The communication must be effective from the students end of the conversation but also from the faculty members end as well. It stands to reason that lack of sign language ability, from the faculty member, would constitute a barrier in communication if that is the only way a Deaf student can communicate.</a:t>
            </a:r>
            <a:r>
              <a:rPr lang="en-US" sz="2400" dirty="0"/>
              <a:t> </a:t>
            </a:r>
          </a:p>
          <a:p>
            <a:endParaRPr lang="en-US" dirty="0"/>
          </a:p>
        </p:txBody>
      </p:sp>
      <p:sp>
        <p:nvSpPr>
          <p:cNvPr id="2" name="Title 1"/>
          <p:cNvSpPr>
            <a:spLocks noGrp="1"/>
          </p:cNvSpPr>
          <p:nvPr>
            <p:ph type="title"/>
          </p:nvPr>
        </p:nvSpPr>
        <p:spPr>
          <a:xfrm>
            <a:off x="1371600" y="520609"/>
            <a:ext cx="9601200" cy="1485900"/>
          </a:xfrm>
        </p:spPr>
        <p:txBody>
          <a:bodyPr>
            <a:normAutofit fontScale="90000"/>
          </a:bodyPr>
          <a:lstStyle/>
          <a:p>
            <a:pPr algn="ctr"/>
            <a:r>
              <a:rPr lang="en-US" b="1" dirty="0">
                <a:solidFill>
                  <a:srgbClr val="191B0E"/>
                </a:solidFill>
              </a:rPr>
              <a:t>Effective Communication is a Key To Success: </a:t>
            </a:r>
            <a:r>
              <a:rPr lang="en-US" dirty="0">
                <a:solidFill>
                  <a:srgbClr val="191B0E"/>
                </a:solidFill>
              </a:rPr>
              <a:t/>
            </a:r>
            <a:br>
              <a:rPr lang="en-US" dirty="0">
                <a:solidFill>
                  <a:srgbClr val="191B0E"/>
                </a:solidFill>
              </a:rPr>
            </a:br>
            <a:endParaRPr lang="en-US" dirty="0"/>
          </a:p>
        </p:txBody>
      </p:sp>
    </p:spTree>
    <p:extLst>
      <p:ext uri="{BB962C8B-B14F-4D97-AF65-F5344CB8AC3E}">
        <p14:creationId xmlns:p14="http://schemas.microsoft.com/office/powerpoint/2010/main" val="3857922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0625" y="2220913"/>
            <a:ext cx="9601200" cy="4098436"/>
          </a:xfrm>
        </p:spPr>
        <p:txBody>
          <a:bodyPr vert="horz" lIns="91440" tIns="45720" rIns="91440" bIns="45720" rtlCol="0" anchor="t">
            <a:normAutofit/>
          </a:bodyPr>
          <a:lstStyle/>
          <a:p>
            <a:r>
              <a:rPr lang="en-US" b="1" i="1" dirty="0">
                <a:solidFill>
                  <a:srgbClr val="000000"/>
                </a:solidFill>
              </a:rPr>
              <a:t>A book called: Preparing Students with Disabilities for College Success: A Practical Guide to Transition Planning </a:t>
            </a:r>
            <a:r>
              <a:rPr lang="en-US" b="1" dirty="0">
                <a:solidFill>
                  <a:srgbClr val="000000"/>
                </a:solidFill>
              </a:rPr>
              <a:t>by a Mr. Stan F. Shaw, Joseph W. Madaus, and Lyman L. Dukes, III states that: “...students with disabilities must be ready to immediately be active participants in the accommodations process (Shaw, et., al. P. 59).” It should be made clear that, although, positive faculty attitudes, towards students with disabilities do seem to correlate with increased academic achievement of those students—self-advocacy (of/by the students) plays an important role too. It is always important for students, with and without, disabilities to advocate for their own needs as to make their needs known. Otherwise, if a need for accommodation is not clearly stated to faculty, outright, it therefore cannot be assessed and resolved. </a:t>
            </a:r>
          </a:p>
          <a:p>
            <a:endParaRPr lang="en-US" dirty="0">
              <a:solidFill>
                <a:srgbClr val="000000"/>
              </a:solidFill>
              <a:latin typeface="Times New Roman" charset="0"/>
            </a:endParaRPr>
          </a:p>
          <a:p>
            <a:endParaRPr lang="en-US" dirty="0"/>
          </a:p>
        </p:txBody>
      </p:sp>
      <p:sp>
        <p:nvSpPr>
          <p:cNvPr id="2" name="Title 1"/>
          <p:cNvSpPr>
            <a:spLocks noGrp="1"/>
          </p:cNvSpPr>
          <p:nvPr>
            <p:ph type="title"/>
          </p:nvPr>
        </p:nvSpPr>
        <p:spPr>
          <a:xfrm>
            <a:off x="1371600" y="401431"/>
            <a:ext cx="9601200" cy="1770269"/>
          </a:xfrm>
        </p:spPr>
        <p:txBody>
          <a:bodyPr/>
          <a:lstStyle/>
          <a:p>
            <a:pPr algn="ctr"/>
            <a:r>
              <a:rPr lang="en-US" b="1" dirty="0"/>
              <a:t>Students With Disabilities Should Be Taught Self-Advocacy Skills:</a:t>
            </a:r>
          </a:p>
        </p:txBody>
      </p:sp>
    </p:spTree>
    <p:extLst>
      <p:ext uri="{BB962C8B-B14F-4D97-AF65-F5344CB8AC3E}">
        <p14:creationId xmlns:p14="http://schemas.microsoft.com/office/powerpoint/2010/main" val="2727462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4"/>
          </p:nvPr>
        </p:nvSpPr>
        <p:spPr>
          <a:xfrm>
            <a:off x="7020645" y="3016123"/>
            <a:ext cx="4443984" cy="2562193"/>
          </a:xfrm>
        </p:spPr>
        <p:txBody>
          <a:bodyPr vert="horz" lIns="91440" tIns="45720" rIns="91440" bIns="45720" rtlCol="0" anchor="t">
            <a:normAutofit/>
          </a:bodyPr>
          <a:lstStyle/>
          <a:p>
            <a:r>
              <a:rPr lang="en-US" dirty="0"/>
              <a:t>Three women in wheelchairs sit in front of a pastry stand, in a diner, with smiles on their faces looking at the camera. The woman in the middle has her arms around the girls to her side. The three women in the photos, from left to right, are Julie, Nadina, and Jessica.</a:t>
            </a:r>
          </a:p>
        </p:txBody>
      </p:sp>
      <p:sp>
        <p:nvSpPr>
          <p:cNvPr id="6" name="Text Placeholder 5"/>
          <p:cNvSpPr>
            <a:spLocks noGrp="1"/>
          </p:cNvSpPr>
          <p:nvPr>
            <p:ph type="body" sz="quarter" idx="3"/>
          </p:nvPr>
        </p:nvSpPr>
        <p:spPr>
          <a:xfrm>
            <a:off x="7020645" y="2051780"/>
            <a:ext cx="3594114" cy="823912"/>
          </a:xfrm>
        </p:spPr>
        <p:txBody>
          <a:bodyPr/>
          <a:lstStyle/>
          <a:p>
            <a:r>
              <a:rPr lang="en-US" dirty="0"/>
              <a:t>Photo Description:</a:t>
            </a:r>
          </a:p>
        </p:txBody>
      </p:sp>
      <p:pic>
        <p:nvPicPr>
          <p:cNvPr id="4" name="Content Placeholder 3" descr="A photo of three women in wheelchairs. They are in front of a pastry stand, in a diner, with smiles on their faces looking at the camera. The woman in the middle has her arms around teh girls to her side. The three women in the photos, from left to right, are Julie, Nadina, and Jessica. "/>
          <p:cNvPicPr>
            <a:picLocks noGrp="1" noChangeAspect="1"/>
          </p:cNvPicPr>
          <p:nvPr>
            <p:ph sz="half" idx="2"/>
          </p:nvPr>
        </p:nvPicPr>
        <p:blipFill>
          <a:blip r:embed="rId3"/>
          <a:stretch>
            <a:fillRect/>
          </a:stretch>
        </p:blipFill>
        <p:spPr>
          <a:xfrm>
            <a:off x="1885156" y="3016091"/>
            <a:ext cx="3416300" cy="2562225"/>
          </a:xfrm>
        </p:spPr>
      </p:pic>
      <p:sp>
        <p:nvSpPr>
          <p:cNvPr id="5" name="Text Placeholder 4"/>
          <p:cNvSpPr>
            <a:spLocks noGrp="1"/>
          </p:cNvSpPr>
          <p:nvPr>
            <p:ph type="body" idx="1"/>
          </p:nvPr>
        </p:nvSpPr>
        <p:spPr>
          <a:xfrm>
            <a:off x="1371600" y="2051780"/>
            <a:ext cx="4443984" cy="823912"/>
          </a:xfrm>
        </p:spPr>
        <p:txBody>
          <a:bodyPr/>
          <a:lstStyle/>
          <a:p>
            <a:r>
              <a:rPr lang="en-US" dirty="0"/>
              <a:t>Three Friends:</a:t>
            </a:r>
          </a:p>
        </p:txBody>
      </p:sp>
      <p:sp>
        <p:nvSpPr>
          <p:cNvPr id="2" name="Title 1"/>
          <p:cNvSpPr>
            <a:spLocks noGrp="1"/>
          </p:cNvSpPr>
          <p:nvPr>
            <p:ph type="title"/>
          </p:nvPr>
        </p:nvSpPr>
        <p:spPr>
          <a:xfrm>
            <a:off x="1371600" y="520610"/>
            <a:ext cx="9601200" cy="1028055"/>
          </a:xfrm>
        </p:spPr>
        <p:txBody>
          <a:bodyPr/>
          <a:lstStyle/>
          <a:p>
            <a:pPr algn="ctr"/>
            <a:r>
              <a:rPr lang="en-US" b="1" dirty="0"/>
              <a:t>Mentors Are Important:</a:t>
            </a:r>
            <a:r>
              <a:rPr lang="en-US" dirty="0"/>
              <a:t> </a:t>
            </a:r>
          </a:p>
        </p:txBody>
      </p:sp>
    </p:spTree>
    <p:extLst>
      <p:ext uri="{BB962C8B-B14F-4D97-AF65-F5344CB8AC3E}">
        <p14:creationId xmlns:p14="http://schemas.microsoft.com/office/powerpoint/2010/main" val="614382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2249" y="1348591"/>
            <a:ext cx="10182793" cy="4825416"/>
          </a:xfrm>
        </p:spPr>
        <p:txBody>
          <a:bodyPr vert="horz" lIns="91440" tIns="45720" rIns="91440" bIns="45720" rtlCol="0" anchor="t">
            <a:noAutofit/>
          </a:bodyPr>
          <a:lstStyle/>
          <a:p>
            <a:r>
              <a:rPr lang="en-US" sz="2400" dirty="0"/>
              <a:t>Address issues/concerns directly and in a timely manner.</a:t>
            </a:r>
          </a:p>
          <a:p>
            <a:r>
              <a:rPr lang="en-US" sz="2400" dirty="0"/>
              <a:t>Do not assume what is possible. Always ask what is possible for a student to achieve. </a:t>
            </a:r>
          </a:p>
          <a:p>
            <a:r>
              <a:rPr lang="en-US" sz="2400" dirty="0"/>
              <a:t>Honor reasonable accommodations requests. It is better to not put your own judgements on them. </a:t>
            </a:r>
          </a:p>
          <a:p>
            <a:r>
              <a:rPr lang="en-US" sz="2400" dirty="0"/>
              <a:t>Encourage students to self advocate for what they need by giving them support to do so.</a:t>
            </a:r>
          </a:p>
          <a:p>
            <a:r>
              <a:rPr lang="en-US" sz="2400" dirty="0"/>
              <a:t>Learn about the value of the school's </a:t>
            </a:r>
            <a:r>
              <a:rPr lang="en-US" sz="2400" i="1" dirty="0"/>
              <a:t>Student Support Services</a:t>
            </a:r>
            <a:r>
              <a:rPr lang="en-US" sz="2400" dirty="0"/>
              <a:t>.</a:t>
            </a:r>
          </a:p>
          <a:p>
            <a:r>
              <a:rPr lang="en-US" sz="2400" dirty="0"/>
              <a:t>Engage in an active awareness about Disability Studies and Culture.</a:t>
            </a:r>
          </a:p>
          <a:p>
            <a:r>
              <a:rPr lang="en-US" sz="2400" dirty="0"/>
              <a:t>Look up books, films, etc. Dealing with Disability Studies and Culture.</a:t>
            </a:r>
          </a:p>
          <a:p>
            <a:r>
              <a:rPr lang="en-US" sz="2400" dirty="0"/>
              <a:t>Consider mandatory awareness/sensitivity trainings for school staff around disability issues. Make that a routine part of the school year. </a:t>
            </a:r>
          </a:p>
        </p:txBody>
      </p:sp>
      <p:sp>
        <p:nvSpPr>
          <p:cNvPr id="2" name="Title 1"/>
          <p:cNvSpPr>
            <a:spLocks noGrp="1"/>
          </p:cNvSpPr>
          <p:nvPr>
            <p:ph type="title"/>
          </p:nvPr>
        </p:nvSpPr>
        <p:spPr>
          <a:xfrm>
            <a:off x="1381925" y="345094"/>
            <a:ext cx="9601200" cy="955784"/>
          </a:xfrm>
        </p:spPr>
        <p:txBody>
          <a:bodyPr/>
          <a:lstStyle/>
          <a:p>
            <a:pPr algn="ctr"/>
            <a:r>
              <a:rPr lang="en-US" b="1" dirty="0"/>
              <a:t>Solutions:</a:t>
            </a:r>
          </a:p>
        </p:txBody>
      </p:sp>
    </p:spTree>
    <p:extLst>
      <p:ext uri="{BB962C8B-B14F-4D97-AF65-F5344CB8AC3E}">
        <p14:creationId xmlns:p14="http://schemas.microsoft.com/office/powerpoint/2010/main" val="334399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7114411" y="1757636"/>
            <a:ext cx="4447786" cy="4591938"/>
          </a:xfrm>
        </p:spPr>
        <p:txBody>
          <a:bodyPr vert="horz" lIns="91440" tIns="45720" rIns="91440" bIns="45720" rtlCol="0" anchor="t">
            <a:noAutofit/>
          </a:bodyPr>
          <a:lstStyle/>
          <a:p>
            <a:r>
              <a:rPr lang="en-US" sz="2400" dirty="0"/>
              <a:t>Jessica:</a:t>
            </a:r>
          </a:p>
          <a:p>
            <a:r>
              <a:rPr lang="en-US" sz="2400" dirty="0"/>
              <a:t>I'm involved in adaptive sports.</a:t>
            </a:r>
          </a:p>
          <a:p>
            <a:r>
              <a:rPr lang="en-US" sz="2400" dirty="0"/>
              <a:t>I am Ms. Wheelchair New York 2016.</a:t>
            </a:r>
          </a:p>
          <a:p>
            <a:r>
              <a:rPr lang="en-US" sz="2400" dirty="0"/>
              <a:t>I am a college graduate of </a:t>
            </a:r>
            <a:r>
              <a:rPr lang="en-US" sz="2400" i="1" dirty="0"/>
              <a:t>John Jay </a:t>
            </a:r>
            <a:r>
              <a:rPr lang="en-US" sz="2400" dirty="0"/>
              <a:t>who specialized in Security Management. </a:t>
            </a:r>
          </a:p>
          <a:p>
            <a:r>
              <a:rPr lang="en-US" sz="2400" dirty="0"/>
              <a:t>I am currently working on raising awareness around the rights of children with disabilities in schools. </a:t>
            </a:r>
          </a:p>
        </p:txBody>
      </p:sp>
      <p:sp>
        <p:nvSpPr>
          <p:cNvPr id="3" name="Content Placeholder 2"/>
          <p:cNvSpPr>
            <a:spLocks noGrp="1"/>
          </p:cNvSpPr>
          <p:nvPr>
            <p:ph sz="half" idx="1"/>
          </p:nvPr>
        </p:nvSpPr>
        <p:spPr>
          <a:xfrm>
            <a:off x="1224349" y="1733862"/>
            <a:ext cx="4447786" cy="4008361"/>
          </a:xfrm>
        </p:spPr>
        <p:txBody>
          <a:bodyPr vert="horz" lIns="91440" tIns="45720" rIns="91440" bIns="45720" rtlCol="0" anchor="t">
            <a:noAutofit/>
          </a:bodyPr>
          <a:lstStyle/>
          <a:p>
            <a:r>
              <a:rPr lang="en-US" sz="2400" dirty="0"/>
              <a:t>Julie:</a:t>
            </a:r>
          </a:p>
          <a:p>
            <a:r>
              <a:rPr lang="en-US" sz="2400" dirty="0"/>
              <a:t>I am a Disability Studies Scholar.</a:t>
            </a:r>
          </a:p>
          <a:p>
            <a:r>
              <a:rPr lang="en-US" sz="2400" dirty="0"/>
              <a:t>I was a </a:t>
            </a:r>
            <a:r>
              <a:rPr lang="en-US" sz="2400" i="1" dirty="0"/>
              <a:t>Disabled In Action </a:t>
            </a:r>
            <a:r>
              <a:rPr lang="en-US" sz="2400" dirty="0"/>
              <a:t>Board Member.</a:t>
            </a:r>
          </a:p>
          <a:p>
            <a:r>
              <a:rPr lang="en-US" sz="2400" dirty="0"/>
              <a:t>I worked in an "Independent Living Center" as an information and referral specialist.</a:t>
            </a:r>
          </a:p>
          <a:p>
            <a:r>
              <a:rPr lang="en-US" sz="2400" dirty="0"/>
              <a:t>Currently working on advocacy around disability issues. </a:t>
            </a:r>
          </a:p>
          <a:p>
            <a:pPr marL="0" indent="0">
              <a:buNone/>
            </a:pPr>
            <a:r>
              <a:rPr lang="en-US" sz="2400" dirty="0"/>
              <a:t> </a:t>
            </a:r>
          </a:p>
        </p:txBody>
      </p:sp>
      <p:sp>
        <p:nvSpPr>
          <p:cNvPr id="2" name="Title 1"/>
          <p:cNvSpPr>
            <a:spLocks noGrp="1"/>
          </p:cNvSpPr>
          <p:nvPr>
            <p:ph type="title"/>
          </p:nvPr>
        </p:nvSpPr>
        <p:spPr>
          <a:xfrm>
            <a:off x="1380803" y="446541"/>
            <a:ext cx="9601200" cy="1042084"/>
          </a:xfrm>
        </p:spPr>
        <p:txBody>
          <a:bodyPr/>
          <a:lstStyle/>
          <a:p>
            <a:pPr algn="ctr"/>
            <a:r>
              <a:rPr lang="en-US" dirty="0"/>
              <a:t>About Julie and Jessica:</a:t>
            </a:r>
          </a:p>
        </p:txBody>
      </p:sp>
    </p:spTree>
    <p:extLst>
      <p:ext uri="{BB962C8B-B14F-4D97-AF65-F5344CB8AC3E}">
        <p14:creationId xmlns:p14="http://schemas.microsoft.com/office/powerpoint/2010/main" val="1546659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2286000"/>
            <a:ext cx="9601200" cy="4330675"/>
          </a:xfrm>
        </p:spPr>
        <p:txBody>
          <a:bodyPr vert="horz" lIns="91440" tIns="45720" rIns="91440" bIns="45720" rtlCol="0" anchor="t">
            <a:normAutofit fontScale="92500" lnSpcReduction="20000"/>
          </a:bodyPr>
          <a:lstStyle/>
          <a:p>
            <a:r>
              <a:rPr lang="en-US" sz="2400" b="1" dirty="0">
                <a:solidFill>
                  <a:srgbClr val="000000"/>
                </a:solidFill>
              </a:rPr>
              <a:t>There is evidence which demonstrates that positive faculty attitudes, towards students with disabilities, actually does increase the academic success of students with disabilities.</a:t>
            </a:r>
          </a:p>
          <a:p>
            <a:r>
              <a:rPr lang="en-US" sz="2400" b="1" dirty="0">
                <a:solidFill>
                  <a:srgbClr val="000000"/>
                </a:solidFill>
              </a:rPr>
              <a:t>It is important to first understand that students with disabilities can encounter hardships in academic settings, as within general areas of life. This can result from an attitude of stigma from the majority of able-bodied society towards disability.</a:t>
            </a:r>
          </a:p>
          <a:p>
            <a:r>
              <a:rPr lang="en-US" sz="2400" b="1" i="1" dirty="0">
                <a:solidFill>
                  <a:srgbClr val="000000"/>
                </a:solidFill>
              </a:rPr>
              <a:t>The Journal of Medical Humanities</a:t>
            </a:r>
            <a:r>
              <a:rPr lang="en-US" sz="2400" b="1" dirty="0">
                <a:solidFill>
                  <a:srgbClr val="000000"/>
                </a:solidFill>
              </a:rPr>
              <a:t> it was stated that: “[The term], “impairment” gained a fairly secure foothold [in society] for describing the divergence of certain bodies from their “normal” functioning, and “disability” became exclusively a term to describe the social disadvantage to which...society [sees] impairment (Hirschmann, Nancy, J., 2013).” These words demonstrate the negative connotations around divergent bodies.  </a:t>
            </a:r>
          </a:p>
          <a:p>
            <a:pPr marL="0" indent="0">
              <a:buNone/>
            </a:pPr>
            <a:r>
              <a:rPr lang="en-US" sz="2400" dirty="0">
                <a:latin typeface="Times New Roman" charset="0"/>
              </a:rPr>
              <a:t> </a:t>
            </a:r>
          </a:p>
          <a:p>
            <a:endParaRPr lang="en-US" dirty="0"/>
          </a:p>
        </p:txBody>
      </p:sp>
      <p:sp>
        <p:nvSpPr>
          <p:cNvPr id="2" name="Title 1"/>
          <p:cNvSpPr>
            <a:spLocks noGrp="1"/>
          </p:cNvSpPr>
          <p:nvPr>
            <p:ph type="title"/>
          </p:nvPr>
        </p:nvSpPr>
        <p:spPr>
          <a:xfrm>
            <a:off x="1371600" y="168275"/>
            <a:ext cx="9782205" cy="2184387"/>
          </a:xfrm>
        </p:spPr>
        <p:txBody>
          <a:bodyPr>
            <a:normAutofit fontScale="90000"/>
          </a:bodyPr>
          <a:lstStyle/>
          <a:p>
            <a:pPr algn="ctr"/>
            <a:r>
              <a:rPr lang="en-US" b="1" dirty="0">
                <a:solidFill>
                  <a:srgbClr val="000000"/>
                </a:solidFill>
              </a:rPr>
              <a:t>What Evidence Is There, If Any, That Faculty Attitudes Actually Increase The Academic Success of Students With  Disabilities?</a:t>
            </a:r>
            <a:r>
              <a:rPr lang="en-US" dirty="0"/>
              <a:t/>
            </a:r>
            <a:br>
              <a:rPr lang="en-US" dirty="0"/>
            </a:br>
            <a:endParaRPr lang="en-US" dirty="0"/>
          </a:p>
        </p:txBody>
      </p:sp>
    </p:spTree>
    <p:extLst>
      <p:ext uri="{BB962C8B-B14F-4D97-AF65-F5344CB8AC3E}">
        <p14:creationId xmlns:p14="http://schemas.microsoft.com/office/powerpoint/2010/main" val="307526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0899" y="2250992"/>
            <a:ext cx="10203522" cy="4705264"/>
          </a:xfrm>
        </p:spPr>
        <p:txBody>
          <a:bodyPr vert="horz" lIns="91440" tIns="45720" rIns="91440" bIns="45720" rtlCol="0" anchor="t">
            <a:normAutofit fontScale="47500" lnSpcReduction="20000"/>
          </a:bodyPr>
          <a:lstStyle/>
          <a:p>
            <a:r>
              <a:rPr lang="en-US" sz="4500" b="1" dirty="0">
                <a:solidFill>
                  <a:srgbClr val="000000"/>
                </a:solidFill>
              </a:rPr>
              <a:t>It has been confirmed that some Professors of students with disabilities, in settings of Higher Education can hold a lack of proper knowledge around the issues of students with disabilities. In one qualitative research study, titled:</a:t>
            </a:r>
            <a:r>
              <a:rPr lang="en-US" sz="4500" b="1" i="1" dirty="0">
                <a:solidFill>
                  <a:srgbClr val="000000"/>
                </a:solidFill>
              </a:rPr>
              <a:t> The Chilly Climate for Students with Disabilities in Higher Education </a:t>
            </a:r>
            <a:r>
              <a:rPr lang="en-US" sz="4500" b="1" dirty="0">
                <a:solidFill>
                  <a:srgbClr val="000000"/>
                </a:solidFill>
              </a:rPr>
              <a:t>it was stated, in part, that: “There is...evidence that faculty seem uninformed about the nature of disability, oblivious to the needs of students with disabilities, or generally lacking in terms of understanding what it means to have a disability.”</a:t>
            </a:r>
          </a:p>
          <a:p>
            <a:r>
              <a:rPr lang="en-US" sz="4500" b="1" dirty="0">
                <a:solidFill>
                  <a:srgbClr val="000000"/>
                </a:solidFill>
              </a:rPr>
              <a:t>“In fact, along with some students' general lack of preparedness for college and the absence of comprehensive support programs, negative attitudes of faculty are cited as a </a:t>
            </a:r>
            <a:r>
              <a:rPr lang="en-US" sz="4500" b="1" u="sng" dirty="0">
                <a:solidFill>
                  <a:srgbClr val="000000"/>
                </a:solidFill>
              </a:rPr>
              <a:t>primary</a:t>
            </a:r>
            <a:r>
              <a:rPr lang="en-US" sz="4500" b="1" dirty="0">
                <a:solidFill>
                  <a:srgbClr val="000000"/>
                </a:solidFill>
              </a:rPr>
              <a:t> reason that students with disabilities fail at the postsecondary level."</a:t>
            </a:r>
          </a:p>
          <a:p>
            <a:pPr marL="0" indent="0">
              <a:buNone/>
            </a:pPr>
            <a:endParaRPr lang="en-US" sz="4500" b="1" dirty="0">
              <a:solidFill>
                <a:srgbClr val="000000"/>
              </a:solidFill>
            </a:endParaRPr>
          </a:p>
          <a:p>
            <a:pPr marL="0" indent="0">
              <a:buNone/>
            </a:pPr>
            <a:r>
              <a:rPr lang="en-US" sz="4500" b="1" dirty="0">
                <a:solidFill>
                  <a:srgbClr val="000000"/>
                </a:solidFill>
              </a:rPr>
              <a:t>Source: </a:t>
            </a:r>
            <a:r>
              <a:rPr lang="de-DE" sz="4500" b="1" dirty="0">
                <a:solidFill>
                  <a:srgbClr val="000000"/>
                </a:solidFill>
              </a:rPr>
              <a:t>Beilke, J. R., &amp; Yssel, N. (1999). T</a:t>
            </a:r>
            <a:r>
              <a:rPr lang="en-US" sz="4500" b="1" i="1" dirty="0">
                <a:solidFill>
                  <a:srgbClr val="000000"/>
                </a:solidFill>
              </a:rPr>
              <a:t>he ChillyClimate for Students with Disabilities in Higher Education</a:t>
            </a:r>
            <a:r>
              <a:rPr lang="nb-NO" sz="4500" b="1" dirty="0">
                <a:solidFill>
                  <a:srgbClr val="000000"/>
                </a:solidFill>
              </a:rPr>
              <a:t>. </a:t>
            </a:r>
            <a:r>
              <a:rPr lang="en-US" sz="4500" b="1" i="1" dirty="0">
                <a:solidFill>
                  <a:srgbClr val="000000"/>
                </a:solidFill>
              </a:rPr>
              <a:t>College Student Journal</a:t>
            </a:r>
            <a:r>
              <a:rPr lang="en-US" sz="4500" b="1" dirty="0">
                <a:solidFill>
                  <a:srgbClr val="000000"/>
                </a:solidFill>
              </a:rPr>
              <a:t>, </a:t>
            </a:r>
            <a:r>
              <a:rPr lang="en-US" sz="4500" b="1" i="1" dirty="0">
                <a:solidFill>
                  <a:srgbClr val="000000"/>
                </a:solidFill>
              </a:rPr>
              <a:t>33</a:t>
            </a:r>
            <a:r>
              <a:rPr lang="en-US" sz="4500" b="1" dirty="0">
                <a:solidFill>
                  <a:srgbClr val="000000"/>
                </a:solidFill>
              </a:rPr>
              <a:t>(3), 364. </a:t>
            </a:r>
            <a:endParaRPr lang="nb-NO" sz="4500" b="1" dirty="0">
              <a:solidFill>
                <a:srgbClr val="000000"/>
              </a:solidFill>
            </a:endParaRPr>
          </a:p>
          <a:p>
            <a:pPr marL="0" indent="0">
              <a:buNone/>
            </a:pPr>
            <a:endParaRPr lang="en-US" b="1" dirty="0">
              <a:solidFill>
                <a:srgbClr val="000000"/>
              </a:solidFill>
              <a:latin typeface="Times New Roman" charset="0"/>
            </a:endParaRPr>
          </a:p>
          <a:p>
            <a:endParaRPr lang="en-US" b="1" dirty="0">
              <a:solidFill>
                <a:srgbClr val="000000"/>
              </a:solidFill>
              <a:latin typeface="Times New Roman" charset="0"/>
            </a:endParaRPr>
          </a:p>
          <a:p>
            <a:pPr marL="0" indent="0">
              <a:buNone/>
            </a:pPr>
            <a:r>
              <a:rPr lang="en-US" sz="3200" dirty="0">
                <a:latin typeface="Arial"/>
              </a:rPr>
              <a:t> </a:t>
            </a:r>
          </a:p>
          <a:p>
            <a:endParaRPr lang="en-US" dirty="0"/>
          </a:p>
        </p:txBody>
      </p:sp>
      <p:sp>
        <p:nvSpPr>
          <p:cNvPr id="2" name="Title 1"/>
          <p:cNvSpPr>
            <a:spLocks noGrp="1"/>
          </p:cNvSpPr>
          <p:nvPr>
            <p:ph type="title"/>
          </p:nvPr>
        </p:nvSpPr>
        <p:spPr>
          <a:xfrm>
            <a:off x="1423988" y="207298"/>
            <a:ext cx="9601200" cy="1705640"/>
          </a:xfrm>
        </p:spPr>
        <p:txBody>
          <a:bodyPr>
            <a:normAutofit fontScale="90000"/>
          </a:bodyPr>
          <a:lstStyle/>
          <a:p>
            <a:pPr algn="ctr"/>
            <a:r>
              <a:rPr lang="en-US" b="1" dirty="0"/>
              <a:t>Some Negative Faculty Attitudes Towards Students with Disabilities are Based in Unawareness:</a:t>
            </a:r>
            <a:r>
              <a:rPr lang="en-US" dirty="0"/>
              <a:t/>
            </a:r>
            <a:br>
              <a:rPr lang="en-US" dirty="0"/>
            </a:br>
            <a:endParaRPr lang="en-US" dirty="0"/>
          </a:p>
        </p:txBody>
      </p:sp>
    </p:spTree>
    <p:extLst>
      <p:ext uri="{BB962C8B-B14F-4D97-AF65-F5344CB8AC3E}">
        <p14:creationId xmlns:p14="http://schemas.microsoft.com/office/powerpoint/2010/main" val="2243080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2129561"/>
            <a:ext cx="9601200" cy="4348846"/>
          </a:xfrm>
        </p:spPr>
        <p:txBody>
          <a:bodyPr vert="horz" lIns="91440" tIns="45720" rIns="91440" bIns="45720" rtlCol="0" anchor="t">
            <a:normAutofit fontScale="92500"/>
          </a:bodyPr>
          <a:lstStyle/>
          <a:p>
            <a:r>
              <a:rPr lang="en-US" sz="2800" b="1" i="1" dirty="0">
                <a:solidFill>
                  <a:srgbClr val="000000"/>
                </a:solidFill>
              </a:rPr>
              <a:t>There was a qualitative study done about returning to college after having a Spinal Cord Injury resulting in paralysis. Three subjects, with spinal cord injuries, in this study that appeared in an issue of The American Journal of Occupational Therapy</a:t>
            </a:r>
            <a:r>
              <a:rPr lang="en-US" sz="2800" b="1" dirty="0">
                <a:solidFill>
                  <a:srgbClr val="000000"/>
                </a:solidFill>
              </a:rPr>
              <a:t> reported, on page 310, that: “...although they each had the capability of pushing their own wheelchairs, teachers...often assumed they could not and therefore did it for them. [This resulted in] feelings of loss of control and loss of dignity [for these three study subjects].” If a student, disabled or not, feels like they have been infantilized by faculty, this may not bode well for a students' future possibilities of academic success. </a:t>
            </a:r>
          </a:p>
          <a:p>
            <a:endParaRPr lang="en-US" dirty="0"/>
          </a:p>
        </p:txBody>
      </p:sp>
      <p:sp>
        <p:nvSpPr>
          <p:cNvPr id="2" name="Title 1"/>
          <p:cNvSpPr>
            <a:spLocks noGrp="1"/>
          </p:cNvSpPr>
          <p:nvPr>
            <p:ph type="title"/>
          </p:nvPr>
        </p:nvSpPr>
        <p:spPr>
          <a:xfrm>
            <a:off x="1371600" y="440208"/>
            <a:ext cx="9601200" cy="1731492"/>
          </a:xfrm>
        </p:spPr>
        <p:txBody>
          <a:bodyPr/>
          <a:lstStyle/>
          <a:p>
            <a:pPr algn="ctr"/>
            <a:r>
              <a:rPr lang="en-US" b="1" dirty="0"/>
              <a:t>There Is Great Value In Not Assuming One's Needs...Just Ask...</a:t>
            </a:r>
          </a:p>
        </p:txBody>
      </p:sp>
    </p:spTree>
    <p:extLst>
      <p:ext uri="{BB962C8B-B14F-4D97-AF65-F5344CB8AC3E}">
        <p14:creationId xmlns:p14="http://schemas.microsoft.com/office/powerpoint/2010/main" val="2353297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949450"/>
            <a:ext cx="9601200" cy="4409134"/>
          </a:xfrm>
        </p:spPr>
        <p:txBody>
          <a:bodyPr vert="horz" lIns="91440" tIns="45720" rIns="91440" bIns="45720" rtlCol="0" anchor="t">
            <a:normAutofit/>
          </a:bodyPr>
          <a:lstStyle/>
          <a:p>
            <a:r>
              <a:rPr lang="en-US" b="1" i="1" dirty="0">
                <a:solidFill>
                  <a:srgbClr val="000000"/>
                </a:solidFill>
              </a:rPr>
              <a:t>For example, in a Journal of Postsecondary Education and Disability </a:t>
            </a:r>
            <a:r>
              <a:rPr lang="en-US" b="1" dirty="0">
                <a:solidFill>
                  <a:srgbClr val="000000"/>
                </a:solidFill>
              </a:rPr>
              <a:t>article it was stated, in part: “Faculty who had a student or a friend with a psychiatric disability had more positive perceptions of working with students with psychiatric disabilities than faculty who did not have one of these experiences (Brockelman, K. F., 2011. Pg. 47).” This quote shows people something important-exposure to difference can help break down stigma around it. Also, this holds true for disabilities in general, not just those with mental health disabilities.  </a:t>
            </a:r>
          </a:p>
          <a:p>
            <a:r>
              <a:rPr lang="en-US" b="1" dirty="0">
                <a:solidFill>
                  <a:srgbClr val="000000"/>
                </a:solidFill>
              </a:rPr>
              <a:t>“Discomfort and fear of working with students who have mental illnesses were associated with making fewer accommodations and referrals (Brockelman, K. F., 2011. Pg. 44).” Fewer (or no) accommodations have been noted to have a direct effect on a students academic success: “Providing reasonable accommodations significantly increases the probability of success for [disabled]...students (Skinner, Michael E., 2007. Pg. 1).” </a:t>
            </a:r>
          </a:p>
          <a:p>
            <a:endParaRPr lang="en-US" b="1" dirty="0">
              <a:solidFill>
                <a:srgbClr val="000000"/>
              </a:solidFill>
            </a:endParaRPr>
          </a:p>
          <a:p>
            <a:endParaRPr lang="en-US" dirty="0"/>
          </a:p>
        </p:txBody>
      </p:sp>
      <p:sp>
        <p:nvSpPr>
          <p:cNvPr id="2" name="Title 1"/>
          <p:cNvSpPr>
            <a:spLocks noGrp="1"/>
          </p:cNvSpPr>
          <p:nvPr>
            <p:ph type="title"/>
          </p:nvPr>
        </p:nvSpPr>
        <p:spPr>
          <a:xfrm>
            <a:off x="1417617" y="345315"/>
            <a:ext cx="9601200" cy="1485900"/>
          </a:xfrm>
        </p:spPr>
        <p:txBody>
          <a:bodyPr>
            <a:normAutofit fontScale="90000"/>
          </a:bodyPr>
          <a:lstStyle/>
          <a:p>
            <a:r>
              <a:rPr lang="en-US" b="1" dirty="0">
                <a:solidFill>
                  <a:srgbClr val="000000"/>
                </a:solidFill>
              </a:rPr>
              <a:t>Faculty With Previous Positive Exposure to Disabilities Tend to React More Positively...</a:t>
            </a:r>
            <a:r>
              <a:rPr lang="en-US" dirty="0">
                <a:solidFill>
                  <a:srgbClr val="000000"/>
                </a:solidFill>
              </a:rPr>
              <a:t> </a:t>
            </a:r>
            <a:r>
              <a:rPr lang="en-US" dirty="0">
                <a:solidFill>
                  <a:srgbClr val="222222"/>
                </a:solidFill>
                <a:latin typeface="Times New Roman" charset="0"/>
              </a:rPr>
              <a:t/>
            </a:r>
            <a:br>
              <a:rPr lang="en-US" dirty="0">
                <a:solidFill>
                  <a:srgbClr val="222222"/>
                </a:solidFill>
                <a:latin typeface="Times New Roman" charset="0"/>
              </a:rPr>
            </a:br>
            <a:endParaRPr lang="en-US" dirty="0"/>
          </a:p>
        </p:txBody>
      </p:sp>
    </p:spTree>
    <p:extLst>
      <p:ext uri="{BB962C8B-B14F-4D97-AF65-F5344CB8AC3E}">
        <p14:creationId xmlns:p14="http://schemas.microsoft.com/office/powerpoint/2010/main" val="1596565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
          </p:nvPr>
        </p:nvSpPr>
        <p:spPr/>
        <p:txBody>
          <a:bodyPr vert="horz" lIns="91440" tIns="45720" rIns="91440" bIns="45720" rtlCol="0" anchor="t">
            <a:normAutofit lnSpcReduction="10000"/>
          </a:bodyPr>
          <a:lstStyle/>
          <a:p>
            <a:r>
              <a:rPr lang="en-US" sz="3200" dirty="0"/>
              <a:t>Six children and a Teacher sit around a table, in a classroom, working on a project. One of those children is in a wheelchair.</a:t>
            </a:r>
            <a:r>
              <a:rPr lang="en-US" dirty="0"/>
              <a:t> </a:t>
            </a:r>
          </a:p>
        </p:txBody>
      </p:sp>
      <p:sp>
        <p:nvSpPr>
          <p:cNvPr id="5" name="Text Placeholder 4"/>
          <p:cNvSpPr>
            <a:spLocks noGrp="1"/>
          </p:cNvSpPr>
          <p:nvPr>
            <p:ph type="body" sz="quarter" idx="3"/>
          </p:nvPr>
        </p:nvSpPr>
        <p:spPr/>
        <p:txBody>
          <a:bodyPr/>
          <a:lstStyle/>
          <a:p>
            <a:r>
              <a:rPr lang="en-US" dirty="0"/>
              <a:t>Photo Description: </a:t>
            </a:r>
          </a:p>
        </p:txBody>
      </p:sp>
      <p:pic>
        <p:nvPicPr>
          <p:cNvPr id="7" name="Content Placeholder 6" descr="A photo of six children and a teacher sit around a table, in a classroom, working on a project. One of those children is in a wheelchair."/>
          <p:cNvPicPr>
            <a:picLocks noGrp="1" noChangeAspect="1"/>
          </p:cNvPicPr>
          <p:nvPr>
            <p:ph sz="half" idx="2"/>
          </p:nvPr>
        </p:nvPicPr>
        <p:blipFill>
          <a:blip r:embed="rId3"/>
          <a:stretch>
            <a:fillRect/>
          </a:stretch>
        </p:blipFill>
        <p:spPr>
          <a:xfrm>
            <a:off x="1044575" y="3128963"/>
            <a:ext cx="5057775" cy="3223924"/>
          </a:xfrm>
        </p:spPr>
      </p:pic>
      <p:sp>
        <p:nvSpPr>
          <p:cNvPr id="3" name="Text Placeholder 2"/>
          <p:cNvSpPr>
            <a:spLocks noGrp="1"/>
          </p:cNvSpPr>
          <p:nvPr>
            <p:ph type="body" idx="1"/>
          </p:nvPr>
        </p:nvSpPr>
        <p:spPr>
          <a:xfrm>
            <a:off x="1299321" y="2157805"/>
            <a:ext cx="4495128" cy="904426"/>
          </a:xfrm>
        </p:spPr>
        <p:txBody>
          <a:bodyPr/>
          <a:lstStyle/>
          <a:p>
            <a:r>
              <a:rPr lang="en-US" dirty="0"/>
              <a:t>Developing Friendships Can Help Combat Stigma...</a:t>
            </a:r>
          </a:p>
        </p:txBody>
      </p:sp>
      <p:sp>
        <p:nvSpPr>
          <p:cNvPr id="2" name="Title 1"/>
          <p:cNvSpPr>
            <a:spLocks noGrp="1"/>
          </p:cNvSpPr>
          <p:nvPr>
            <p:ph type="title"/>
          </p:nvPr>
        </p:nvSpPr>
        <p:spPr>
          <a:xfrm>
            <a:off x="1371600" y="489635"/>
            <a:ext cx="9601200" cy="1485900"/>
          </a:xfrm>
        </p:spPr>
        <p:txBody>
          <a:bodyPr/>
          <a:lstStyle/>
          <a:p>
            <a:pPr algn="ctr"/>
            <a:r>
              <a:rPr lang="en-US" dirty="0"/>
              <a:t>Developing A Wide Variety of Friends and Colleagues is Important...</a:t>
            </a:r>
          </a:p>
        </p:txBody>
      </p:sp>
    </p:spTree>
    <p:extLst>
      <p:ext uri="{BB962C8B-B14F-4D97-AF65-F5344CB8AC3E}">
        <p14:creationId xmlns:p14="http://schemas.microsoft.com/office/powerpoint/2010/main" val="3405910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2286000"/>
            <a:ext cx="9601200" cy="4240620"/>
          </a:xfrm>
        </p:spPr>
        <p:txBody>
          <a:bodyPr vert="horz" lIns="91440" tIns="45720" rIns="91440" bIns="45720" rtlCol="0" anchor="t">
            <a:normAutofit lnSpcReduction="10000"/>
          </a:bodyPr>
          <a:lstStyle/>
          <a:p>
            <a:r>
              <a:rPr lang="en-US" sz="2400" b="1" dirty="0">
                <a:solidFill>
                  <a:srgbClr val="000000"/>
                </a:solidFill>
              </a:rPr>
              <a:t>Faculty attitudes towards disability can vary: “Faculty attitudes can range from viewing the student’s accommodation request as: an unfair advantage, something given only out of obligation, encouraged, or a right. Faculty attitudes can hinder, encourage, or enhance the student’s attempts to have appropriate accommodations implemented. The greater the communication between students with disabilities and faculty administration and the clearer the understanding of the nature of disability by all concerned, the more likely it will be that students with disabilities can maximize their educational potential and with ease (Graham, S. and English, R., 2001, Pg. 1).” Those quoted sentences let people know, and help reiterate to them, that faculty attitudes towards disability can and do differ and can be influential to students with disabilities.</a:t>
            </a:r>
          </a:p>
          <a:p>
            <a:endParaRPr lang="en-US" dirty="0"/>
          </a:p>
        </p:txBody>
      </p:sp>
      <p:sp>
        <p:nvSpPr>
          <p:cNvPr id="2" name="Title 1"/>
          <p:cNvSpPr>
            <a:spLocks noGrp="1"/>
          </p:cNvSpPr>
          <p:nvPr>
            <p:ph type="title"/>
          </p:nvPr>
        </p:nvSpPr>
        <p:spPr>
          <a:xfrm>
            <a:off x="1371600" y="427282"/>
            <a:ext cx="9996930" cy="1744418"/>
          </a:xfrm>
        </p:spPr>
        <p:txBody>
          <a:bodyPr>
            <a:noAutofit/>
          </a:bodyPr>
          <a:lstStyle/>
          <a:p>
            <a:pPr algn="ctr"/>
            <a:r>
              <a:rPr lang="en-US" sz="3200" b="1" dirty="0"/>
              <a:t>Faculty Attitudes, Towards Their Students' With Disabilities Can And Do Influence The Outcome Of Said Students' Level Of Academic Achievement:</a:t>
            </a:r>
            <a:r>
              <a:rPr lang="en-US" sz="3200" dirty="0"/>
              <a:t> </a:t>
            </a:r>
            <a:br>
              <a:rPr lang="en-US" sz="3200" dirty="0"/>
            </a:br>
            <a:endParaRPr lang="en-US" sz="3200" dirty="0"/>
          </a:p>
        </p:txBody>
      </p:sp>
    </p:spTree>
    <p:extLst>
      <p:ext uri="{BB962C8B-B14F-4D97-AF65-F5344CB8AC3E}">
        <p14:creationId xmlns:p14="http://schemas.microsoft.com/office/powerpoint/2010/main" val="1973684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
          </p:nvPr>
        </p:nvSpPr>
        <p:spPr/>
        <p:txBody>
          <a:bodyPr vert="horz" lIns="91440" tIns="45720" rIns="91440" bIns="45720" rtlCol="0" anchor="t">
            <a:normAutofit/>
          </a:bodyPr>
          <a:lstStyle/>
          <a:p>
            <a:r>
              <a:rPr lang="en-US" dirty="0"/>
              <a:t>A person in a wheelchair has their back facing the camera. This person is raising their hand. A woman Teacher stands in front of him and behind her there is a board with red letters. She smiles at him.</a:t>
            </a:r>
          </a:p>
        </p:txBody>
      </p:sp>
      <p:sp>
        <p:nvSpPr>
          <p:cNvPr id="5" name="Text Placeholder 4"/>
          <p:cNvSpPr>
            <a:spLocks noGrp="1"/>
          </p:cNvSpPr>
          <p:nvPr>
            <p:ph type="body" sz="quarter" idx="3"/>
          </p:nvPr>
        </p:nvSpPr>
        <p:spPr/>
        <p:txBody>
          <a:bodyPr/>
          <a:lstStyle/>
          <a:p>
            <a:r>
              <a:rPr lang="en-US" dirty="0"/>
              <a:t>Photo Description:</a:t>
            </a:r>
          </a:p>
        </p:txBody>
      </p:sp>
      <p:pic>
        <p:nvPicPr>
          <p:cNvPr id="7" name="Content Placeholder 6" descr="A photo of a person in a wheelchair. This person is raising their hand. A woman teacher stands in front of him and behind her is a board with red letters. She smiles at him."/>
          <p:cNvPicPr>
            <a:picLocks noGrp="1" noChangeAspect="1"/>
          </p:cNvPicPr>
          <p:nvPr>
            <p:ph sz="half" idx="2"/>
          </p:nvPr>
        </p:nvPicPr>
        <p:blipFill>
          <a:blip r:embed="rId3"/>
          <a:stretch>
            <a:fillRect/>
          </a:stretch>
        </p:blipFill>
        <p:spPr>
          <a:xfrm>
            <a:off x="1625417" y="3406549"/>
            <a:ext cx="3301604" cy="3251200"/>
          </a:xfrm>
        </p:spPr>
      </p:pic>
      <p:sp>
        <p:nvSpPr>
          <p:cNvPr id="3" name="Text Placeholder 2"/>
          <p:cNvSpPr>
            <a:spLocks noGrp="1"/>
          </p:cNvSpPr>
          <p:nvPr>
            <p:ph type="body" idx="1"/>
          </p:nvPr>
        </p:nvSpPr>
        <p:spPr>
          <a:xfrm>
            <a:off x="1536810" y="2340864"/>
            <a:ext cx="3553731" cy="823912"/>
          </a:xfrm>
        </p:spPr>
        <p:txBody>
          <a:bodyPr/>
          <a:lstStyle/>
          <a:p>
            <a:r>
              <a:rPr lang="en-US" dirty="0"/>
              <a:t>Don't Fear Asking Questions...</a:t>
            </a:r>
          </a:p>
        </p:txBody>
      </p:sp>
      <p:sp>
        <p:nvSpPr>
          <p:cNvPr id="2" name="Title 1"/>
          <p:cNvSpPr>
            <a:spLocks noGrp="1"/>
          </p:cNvSpPr>
          <p:nvPr>
            <p:ph type="title"/>
          </p:nvPr>
        </p:nvSpPr>
        <p:spPr>
          <a:xfrm>
            <a:off x="1371600" y="582556"/>
            <a:ext cx="9601200" cy="1485900"/>
          </a:xfrm>
        </p:spPr>
        <p:txBody>
          <a:bodyPr/>
          <a:lstStyle/>
          <a:p>
            <a:pPr algn="ctr"/>
            <a:r>
              <a:rPr lang="en-US" dirty="0"/>
              <a:t>Positive Relationships In Academia Matter: </a:t>
            </a:r>
          </a:p>
        </p:txBody>
      </p:sp>
    </p:spTree>
    <p:extLst>
      <p:ext uri="{BB962C8B-B14F-4D97-AF65-F5344CB8AC3E}">
        <p14:creationId xmlns:p14="http://schemas.microsoft.com/office/powerpoint/2010/main" val="393844511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TF00001241</Template>
  <TotalTime>41</TotalTime>
  <Words>1722</Words>
  <Application>Microsoft Macintosh PowerPoint</Application>
  <PresentationFormat>Custom</PresentationFormat>
  <Paragraphs>74</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Crop</vt:lpstr>
      <vt:lpstr>The Importance of Abolishing ATTITUDINAL Barriers Against Disability In Environments of Higher Education</vt:lpstr>
      <vt:lpstr>About Julie and Jessica:</vt:lpstr>
      <vt:lpstr>What Evidence Is There, If Any, That Faculty Attitudes Actually Increase The Academic Success of Students With  Disabilities? </vt:lpstr>
      <vt:lpstr>Some Negative Faculty Attitudes Towards Students with Disabilities are Based in Unawareness: </vt:lpstr>
      <vt:lpstr>There Is Great Value In Not Assuming One's Needs...Just Ask...</vt:lpstr>
      <vt:lpstr>Faculty With Previous Positive Exposure to Disabilities Tend to React More Positively...  </vt:lpstr>
      <vt:lpstr>Developing A Wide Variety of Friends and Colleagues is Important...</vt:lpstr>
      <vt:lpstr>Faculty Attitudes, Towards Their Students' With Disabilities Can And Do Influence The Outcome Of Said Students' Level Of Academic Achievement:  </vt:lpstr>
      <vt:lpstr>Positive Relationships In Academia Matter: </vt:lpstr>
      <vt:lpstr>Effective Communication is a Key To Success:  </vt:lpstr>
      <vt:lpstr>Students With Disabilities Should Be Taught Self-Advocacy Skills:</vt:lpstr>
      <vt:lpstr>Mentors Are Important: </vt:lpstr>
      <vt:lpstr>Solutions: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CATS/MAP</cp:lastModifiedBy>
  <cp:revision>25</cp:revision>
  <dcterms:created xsi:type="dcterms:W3CDTF">2015-09-21T23:24:45Z</dcterms:created>
  <dcterms:modified xsi:type="dcterms:W3CDTF">2016-05-03T16:19:33Z</dcterms:modified>
</cp:coreProperties>
</file>