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57" r:id="rId8"/>
    <p:sldId id="264" r:id="rId9"/>
    <p:sldId id="268" r:id="rId10"/>
    <p:sldId id="258" r:id="rId11"/>
    <p:sldId id="265" r:id="rId12"/>
    <p:sldId id="266" r:id="rId13"/>
    <p:sldId id="267" r:id="rId14"/>
    <p:sldId id="285" r:id="rId15"/>
    <p:sldId id="286" r:id="rId16"/>
    <p:sldId id="284" r:id="rId17"/>
    <p:sldId id="287" r:id="rId18"/>
    <p:sldId id="269" r:id="rId19"/>
    <p:sldId id="270" r:id="rId20"/>
    <p:sldId id="271" r:id="rId21"/>
    <p:sldId id="272" r:id="rId22"/>
    <p:sldId id="260" r:id="rId23"/>
    <p:sldId id="261" r:id="rId24"/>
    <p:sldId id="273" r:id="rId25"/>
    <p:sldId id="274" r:id="rId26"/>
    <p:sldId id="262" r:id="rId27"/>
    <p:sldId id="280" r:id="rId28"/>
    <p:sldId id="281" r:id="rId29"/>
    <p:sldId id="282" r:id="rId30"/>
    <p:sldId id="283" r:id="rId31"/>
    <p:sldId id="263" r:id="rId32"/>
    <p:sldId id="25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25" autoAdjust="0"/>
    <p:restoredTop sz="94660"/>
  </p:normalViewPr>
  <p:slideViewPr>
    <p:cSldViewPr snapToGrid="0">
      <p:cViewPr>
        <p:scale>
          <a:sx n="150" d="100"/>
          <a:sy n="150" d="100"/>
        </p:scale>
        <p:origin x="8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CD4D57-34A8-4148-BF5C-D620BFC606EC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6A6F2B1-B4C6-4892-AAE9-93D34F81BFC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0A3A2F-F8C1-8241-86A0-737BBAEA24E0}"/>
              </a:ext>
            </a:extLst>
          </p:cNvPr>
          <p:cNvCxnSpPr/>
          <p:nvPr userDrawn="1"/>
        </p:nvCxnSpPr>
        <p:spPr>
          <a:xfrm flipV="1">
            <a:off x="4192801" y="3392655"/>
            <a:ext cx="3805881" cy="82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675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D57-34A8-4148-BF5C-D620BFC606EC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F2B1-B4C6-4892-AAE9-93D34F81B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7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D57-34A8-4148-BF5C-D620BFC606EC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F2B1-B4C6-4892-AAE9-93D34F81B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8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D57-34A8-4148-BF5C-D620BFC606EC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F2B1-B4C6-4892-AAE9-93D34F81B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4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CD4D57-34A8-4148-BF5C-D620BFC606EC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A6F2B1-B4C6-4892-AAE9-93D34F81BF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13857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D57-34A8-4148-BF5C-D620BFC606EC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F2B1-B4C6-4892-AAE9-93D34F81B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2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D57-34A8-4148-BF5C-D620BFC606EC}" type="datetimeFigureOut">
              <a:rPr lang="en-US" smtClean="0"/>
              <a:t>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F2B1-B4C6-4892-AAE9-93D34F81B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4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D57-34A8-4148-BF5C-D620BFC606EC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F2B1-B4C6-4892-AAE9-93D34F81B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8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D57-34A8-4148-BF5C-D620BFC606EC}" type="datetimeFigureOut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F2B1-B4C6-4892-AAE9-93D34F81B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3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CD4D57-34A8-4148-BF5C-D620BFC606EC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A6F2B1-B4C6-4892-AAE9-93D34F81BF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177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CD4D57-34A8-4148-BF5C-D620BFC606EC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A6F2B1-B4C6-4892-AAE9-93D34F81BF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410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ACD4D57-34A8-4148-BF5C-D620BFC606EC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6A6F2B1-B4C6-4892-AAE9-93D34F81BF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45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surface warfare pi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t="-1043" r="-1043" b="48217"/>
          <a:stretch/>
        </p:blipFill>
        <p:spPr bwMode="auto">
          <a:xfrm>
            <a:off x="5302289" y="5582833"/>
            <a:ext cx="1586901" cy="83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urface warfare pi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44" r="-712"/>
          <a:stretch/>
        </p:blipFill>
        <p:spPr bwMode="auto">
          <a:xfrm>
            <a:off x="5298345" y="4970421"/>
            <a:ext cx="1590845" cy="7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4951" y="3585853"/>
            <a:ext cx="4577631" cy="1340651"/>
          </a:xfrm>
        </p:spPr>
        <p:txBody>
          <a:bodyPr>
            <a:normAutofit/>
          </a:bodyPr>
          <a:lstStyle/>
          <a:p>
            <a:r>
              <a:rPr lang="en-US" dirty="0"/>
              <a:t>Patrick J. Flink, PhD</a:t>
            </a:r>
          </a:p>
          <a:p>
            <a:r>
              <a:rPr lang="en-US" dirty="0"/>
              <a:t>US Navy Veteran</a:t>
            </a:r>
          </a:p>
          <a:p>
            <a:r>
              <a:rPr lang="en-US" dirty="0"/>
              <a:t>Hospital Corpsman 2</a:t>
            </a:r>
            <a:r>
              <a:rPr lang="en-US" baseline="30000" dirty="0"/>
              <a:t>nd</a:t>
            </a:r>
            <a:r>
              <a:rPr lang="en-US" dirty="0"/>
              <a:t> Class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261233"/>
            <a:ext cx="8361229" cy="2098226"/>
          </a:xfrm>
        </p:spPr>
        <p:txBody>
          <a:bodyPr/>
          <a:lstStyle/>
          <a:p>
            <a:r>
              <a:rPr lang="en-US" sz="3200" dirty="0"/>
              <a:t>Invisible disabilities, stigma, and Student Veterans:</a:t>
            </a:r>
            <a:br>
              <a:rPr lang="en-US" sz="3200" dirty="0"/>
            </a:br>
            <a:br>
              <a:rPr lang="en-US" sz="3200" dirty="0"/>
            </a:br>
            <a:r>
              <a:rPr lang="en-US" sz="2000" dirty="0"/>
              <a:t>Contextualizing the transition to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3390787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12 on / 12 off</a:t>
            </a:r>
          </a:p>
          <a:p>
            <a:pPr marL="0" indent="0" algn="ctr">
              <a:buNone/>
            </a:pPr>
            <a:r>
              <a:rPr lang="en-US" sz="2800" dirty="0"/>
              <a:t>6 on / 6 off</a:t>
            </a:r>
          </a:p>
          <a:p>
            <a:pPr marL="0" indent="0" algn="ctr">
              <a:buNone/>
            </a:pPr>
            <a:r>
              <a:rPr lang="en-US" sz="2800" dirty="0"/>
              <a:t>18 on / 6 off</a:t>
            </a:r>
          </a:p>
          <a:p>
            <a:pPr marL="0" indent="0" algn="ctr">
              <a:buNone/>
            </a:pPr>
            <a:r>
              <a:rPr lang="en-US" sz="2800" dirty="0"/>
              <a:t>24 on (Duty / Field Deployment / Military Operation)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/>
              <a:t>On call at any time, for drills or real evolutions such as:</a:t>
            </a:r>
          </a:p>
          <a:p>
            <a:pPr marL="0" indent="0" algn="ctr">
              <a:buNone/>
            </a:pPr>
            <a:r>
              <a:rPr lang="en-US" dirty="0"/>
              <a:t>Man Overboard / General Quarters / Department Drills or Exercises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Daily Ship Life in Schedules</a:t>
            </a:r>
          </a:p>
        </p:txBody>
      </p:sp>
    </p:spTree>
    <p:extLst>
      <p:ext uri="{BB962C8B-B14F-4D97-AF65-F5344CB8AC3E}">
        <p14:creationId xmlns:p14="http://schemas.microsoft.com/office/powerpoint/2010/main" val="353274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he USS Essex berthing space that shows it's bunkbeds with blue curtain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348" y="1587629"/>
            <a:ext cx="3373051" cy="505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he ship berthing space that shows multiple bunkbeds and a few lockers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56" y="2341905"/>
            <a:ext cx="57340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Life on a Naval Ship: Berthing</a:t>
            </a:r>
          </a:p>
        </p:txBody>
      </p:sp>
    </p:spTree>
    <p:extLst>
      <p:ext uri="{BB962C8B-B14F-4D97-AF65-F5344CB8AC3E}">
        <p14:creationId xmlns:p14="http://schemas.microsoft.com/office/powerpoint/2010/main" val="125453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U.S. navy ship cafeteria that shows many soldiers eating at their tables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37" y="1611936"/>
            <a:ext cx="7524925" cy="49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Life on a Naval Ship: The Galley</a:t>
            </a:r>
          </a:p>
        </p:txBody>
      </p:sp>
    </p:spTree>
    <p:extLst>
      <p:ext uri="{BB962C8B-B14F-4D97-AF65-F5344CB8AC3E}">
        <p14:creationId xmlns:p14="http://schemas.microsoft.com/office/powerpoint/2010/main" val="44115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nother U.S. navy ship passageway that doesn't have many mechanical tub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06" y="1785806"/>
            <a:ext cx="3518802" cy="468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he U.S. navy ship passageway that shows a lot of mechanical tubes on the ceiling and on the walls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84" y="1784302"/>
            <a:ext cx="351472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Life on a Naval Ship: Passageways</a:t>
            </a:r>
          </a:p>
        </p:txBody>
      </p:sp>
    </p:spTree>
    <p:extLst>
      <p:ext uri="{BB962C8B-B14F-4D97-AF65-F5344CB8AC3E}">
        <p14:creationId xmlns:p14="http://schemas.microsoft.com/office/powerpoint/2010/main" val="818606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Explore how the transition to being a college student as a civilian is challenging for military veterans due to the stigmatization of invisible disabilities through the context of: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Military life and values</a:t>
            </a:r>
          </a:p>
          <a:p>
            <a:pPr marL="0" indent="0" algn="ctr">
              <a:buNone/>
            </a:pPr>
            <a:r>
              <a:rPr lang="en-US" dirty="0"/>
              <a:t>Invisible disabilities</a:t>
            </a:r>
          </a:p>
          <a:p>
            <a:pPr marL="0" indent="0" algn="ctr">
              <a:buNone/>
            </a:pPr>
            <a:r>
              <a:rPr lang="en-US" dirty="0"/>
              <a:t>Stigmatization</a:t>
            </a:r>
          </a:p>
          <a:p>
            <a:pPr marL="0" indent="0" algn="ctr">
              <a:buNone/>
            </a:pPr>
            <a:r>
              <a:rPr lang="en-US" dirty="0"/>
              <a:t>Transition Experiences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Objectives:</a:t>
            </a:r>
          </a:p>
        </p:txBody>
      </p:sp>
    </p:spTree>
    <p:extLst>
      <p:ext uri="{BB962C8B-B14F-4D97-AF65-F5344CB8AC3E}">
        <p14:creationId xmlns:p14="http://schemas.microsoft.com/office/powerpoint/2010/main" val="2323843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3042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Currently, 800,000 veterans are attending college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Community colleges enroll the highest number of veterans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Pursuing education after military life can help ease the transition into the civilian world</a:t>
            </a:r>
          </a:p>
          <a:p>
            <a:pPr marL="0" indent="0">
              <a:buNone/>
            </a:pPr>
            <a:r>
              <a:rPr lang="en-US" dirty="0"/>
              <a:t>	Some military skillsets don’t transfer into the civilian world</a:t>
            </a:r>
          </a:p>
          <a:p>
            <a:pPr marL="0" indent="0">
              <a:buNone/>
            </a:pPr>
            <a:r>
              <a:rPr lang="en-US" dirty="0"/>
              <a:t>	Some veterans need to reskill in order to lead successful post-military lives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Veterans deserve an opportunity for a successful transition back into civilian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7102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You think of the military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You think of servicemen and servicewomen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You think of PTSD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You think of injured and/or disabled servicemen and servicewomen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What comes to mind when:</a:t>
            </a:r>
          </a:p>
        </p:txBody>
      </p:sp>
    </p:spTree>
    <p:extLst>
      <p:ext uri="{BB962C8B-B14F-4D97-AF65-F5344CB8AC3E}">
        <p14:creationId xmlns:p14="http://schemas.microsoft.com/office/powerpoint/2010/main" val="6336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075" y="2679357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Contextualizing Military Life</a:t>
            </a:r>
          </a:p>
        </p:txBody>
      </p:sp>
    </p:spTree>
    <p:extLst>
      <p:ext uri="{BB962C8B-B14F-4D97-AF65-F5344CB8AC3E}">
        <p14:creationId xmlns:p14="http://schemas.microsoft.com/office/powerpoint/2010/main" val="4026232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The flag for the U.S. coast guar, that says United States Coast Guard. Semper Paratus, 1790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497" y="5308548"/>
            <a:ext cx="1920359" cy="12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The flag for the U.S. air force flag that shows 13 stars, and says United States Air Force on a ribbon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24" y="5312095"/>
            <a:ext cx="1928596" cy="128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he official U.S. army flag that says United States Army on a red ribbon, and 1775 right below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61" y="5308548"/>
            <a:ext cx="1921186" cy="12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he red flag for the marine corps flag that says &quot;United States Marine Corps&quot; on a ribbo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04" y="5308548"/>
            <a:ext cx="2125480" cy="122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he blue and yellow flag for the United States navy that shows a ship on water.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05" y="5308548"/>
            <a:ext cx="2042822" cy="122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97676"/>
            <a:ext cx="10169611" cy="2813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Structure: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Daily routines, jobs, exercising, expectations, regular pay and benefits</a:t>
            </a:r>
          </a:p>
          <a:p>
            <a:pPr marL="0" indent="0">
              <a:buNone/>
            </a:pPr>
            <a:r>
              <a:rPr lang="en-US" b="1" dirty="0"/>
              <a:t>Order: </a:t>
            </a:r>
          </a:p>
          <a:p>
            <a:pPr marL="0" indent="0">
              <a:buNone/>
            </a:pPr>
            <a:r>
              <a:rPr lang="en-US" dirty="0"/>
              <a:t>	Uniforms, organization, standard operating procedures (for everything!)</a:t>
            </a:r>
          </a:p>
          <a:p>
            <a:pPr marL="0" indent="0">
              <a:buNone/>
            </a:pPr>
            <a:r>
              <a:rPr lang="en-US" b="1" dirty="0"/>
              <a:t>Discipline: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Clearly defined chain of command, rules of conduct, respect seniority / authority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Contextualizing Military Life</a:t>
            </a:r>
          </a:p>
        </p:txBody>
      </p:sp>
    </p:spTree>
    <p:extLst>
      <p:ext uri="{BB962C8B-B14F-4D97-AF65-F5344CB8AC3E}">
        <p14:creationId xmlns:p14="http://schemas.microsoft.com/office/powerpoint/2010/main" val="1305128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The flag for the U.S. coast guar, that says United States Coast Guard. Semper Paratus, 1790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497" y="5308548"/>
            <a:ext cx="1920359" cy="12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The flag for the U.S. air force flag that shows 13 stars, and says United States Air Force on a ribbon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24" y="5312095"/>
            <a:ext cx="1928596" cy="128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he official U.S. army flag that says United States Army on a red ribbon, and 1775 right below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61" y="5308548"/>
            <a:ext cx="1921186" cy="12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he red flag for the marine corps flag that says &quot;United States Marine Corps&quot; on a ribbo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04" y="5308548"/>
            <a:ext cx="2125480" cy="122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he blue and yellow flag for the United States navy that shows a ship on water.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05" y="5308548"/>
            <a:ext cx="2042822" cy="122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97676"/>
            <a:ext cx="10169611" cy="2813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Uncertainty</a:t>
            </a:r>
            <a:r>
              <a:rPr lang="en-US" b="1" dirty="0"/>
              <a:t>: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Pay, work, and relationships are not guaranteed</a:t>
            </a:r>
          </a:p>
          <a:p>
            <a:pPr marL="0" indent="0">
              <a:buNone/>
            </a:pPr>
            <a:r>
              <a:rPr lang="en-US" b="1" u="sng" dirty="0"/>
              <a:t>Disorder</a:t>
            </a:r>
            <a:r>
              <a:rPr lang="en-US" b="1" dirty="0"/>
              <a:t>: </a:t>
            </a:r>
          </a:p>
          <a:p>
            <a:pPr marL="0" indent="0">
              <a:buNone/>
            </a:pPr>
            <a:r>
              <a:rPr lang="en-US" dirty="0"/>
              <a:t>	General public: doesn’t understand or may not sympathize</a:t>
            </a:r>
          </a:p>
          <a:p>
            <a:pPr marL="0" indent="0">
              <a:buNone/>
            </a:pPr>
            <a:r>
              <a:rPr lang="en-US" b="1" u="sng" dirty="0"/>
              <a:t>Lack of Discipline</a:t>
            </a:r>
            <a:r>
              <a:rPr lang="en-US" b="1" dirty="0"/>
              <a:t>: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Public doesn’t demonstrate uniform standards of discipline, respect, nor values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Transitioning to Civilian Life</a:t>
            </a:r>
          </a:p>
        </p:txBody>
      </p:sp>
    </p:spTree>
    <p:extLst>
      <p:ext uri="{BB962C8B-B14F-4D97-AF65-F5344CB8AC3E}">
        <p14:creationId xmlns:p14="http://schemas.microsoft.com/office/powerpoint/2010/main" val="69959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746" y="2860589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May, 2001</a:t>
            </a:r>
          </a:p>
        </p:txBody>
      </p:sp>
    </p:spTree>
    <p:extLst>
      <p:ext uri="{BB962C8B-B14F-4D97-AF65-F5344CB8AC3E}">
        <p14:creationId xmlns:p14="http://schemas.microsoft.com/office/powerpoint/2010/main" val="3924619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4 people in casual clothing smiling at the camer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79" y="3278658"/>
            <a:ext cx="5751307" cy="323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ree people in dark blue uniforms smiling at the camer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82" y="3278658"/>
            <a:ext cx="4313481" cy="323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 Personal Example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When Military Values Are Misunderstood</a:t>
            </a:r>
          </a:p>
        </p:txBody>
      </p:sp>
    </p:spTree>
    <p:extLst>
      <p:ext uri="{BB962C8B-B14F-4D97-AF65-F5344CB8AC3E}">
        <p14:creationId xmlns:p14="http://schemas.microsoft.com/office/powerpoint/2010/main" val="860144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icture of Patrick Flink wearing a dark blue U.S. Navy uniform smiling at the camera on a ship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37" y="3921031"/>
            <a:ext cx="3564476" cy="267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2724" y="4617647"/>
            <a:ext cx="5379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Despite the US participating in an increasingly “faceless war”, service-related injuries and deaths continue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2724" y="3454913"/>
            <a:ext cx="537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returning military with disabilities is rising due in part to improved medical procedures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546" y="2292179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Veterans and Disability</a:t>
            </a:r>
          </a:p>
        </p:txBody>
      </p:sp>
    </p:spTree>
    <p:extLst>
      <p:ext uri="{BB962C8B-B14F-4D97-AF65-F5344CB8AC3E}">
        <p14:creationId xmlns:p14="http://schemas.microsoft.com/office/powerpoint/2010/main" val="125403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urteen people wearing white navy uniforms, including Jun Jones Sabijon, inside the ship, smiling at the camera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36" y="3622171"/>
            <a:ext cx="3954805" cy="29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Invisible Disabilities: </a:t>
            </a:r>
          </a:p>
          <a:p>
            <a:pPr marL="0" indent="0">
              <a:buNone/>
            </a:pPr>
            <a:r>
              <a:rPr lang="en-US" dirty="0"/>
              <a:t>	Those disabilities which are not immediately apparent.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Examples: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Post-Traumatic Stress Disorder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Anxiety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Depression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Other Behavioral Disorders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Invisible Disabilities</a:t>
            </a:r>
          </a:p>
        </p:txBody>
      </p:sp>
    </p:spTree>
    <p:extLst>
      <p:ext uri="{BB962C8B-B14F-4D97-AF65-F5344CB8AC3E}">
        <p14:creationId xmlns:p14="http://schemas.microsoft.com/office/powerpoint/2010/main" val="1148550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urteen people wearing dark blue navy uniforms, smiling and making funny faces at the camera inside the ship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234" y="3683062"/>
            <a:ext cx="3971582" cy="297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205" y="2415746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Stigma and Invisible Disabilities</a:t>
            </a:r>
          </a:p>
        </p:txBody>
      </p:sp>
    </p:spTree>
    <p:extLst>
      <p:ext uri="{BB962C8B-B14F-4D97-AF65-F5344CB8AC3E}">
        <p14:creationId xmlns:p14="http://schemas.microsoft.com/office/powerpoint/2010/main" val="4023576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ur people wearing dark blue navy uniforms, smiling and purposely making mean faces at the camera inside the ship. Two people are holding boxing glo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559" y="3715265"/>
            <a:ext cx="3901989" cy="29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General Public’s Perceptions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Faculty Perceptions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Student Perceptions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Stigma associated with being military</a:t>
            </a:r>
          </a:p>
        </p:txBody>
      </p:sp>
    </p:spTree>
    <p:extLst>
      <p:ext uri="{BB962C8B-B14F-4D97-AF65-F5344CB8AC3E}">
        <p14:creationId xmlns:p14="http://schemas.microsoft.com/office/powerpoint/2010/main" val="1859432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n image of Patrick Flink in a dark blue navy uniform and another person in a dark green uniform inside the ship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929" y="3857247"/>
            <a:ext cx="3663986" cy="274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3921211"/>
            <a:ext cx="9601200" cy="275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u="sng" dirty="0"/>
              <a:t>As a result, the service-member may: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/>
              <a:t>Experience shame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/>
              <a:t>Feel worthless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/>
              <a:t>Feel like he or she doesn’t belong and withdraw from others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/>
              <a:t>May internalize the public’s beliefs and fall victim to them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/>
              <a:t>Experience exaggerated symptoms due to public’s beliefs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80370"/>
            <a:ext cx="9601200" cy="1783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The service-member:</a:t>
            </a:r>
          </a:p>
          <a:p>
            <a:pPr marL="0" indent="0">
              <a:buNone/>
            </a:pPr>
            <a:r>
              <a:rPr lang="en-US" dirty="0"/>
              <a:t>Received injury or disability as a result of war activities</a:t>
            </a:r>
          </a:p>
          <a:p>
            <a:pPr marL="0" indent="0">
              <a:buNone/>
            </a:pPr>
            <a:r>
              <a:rPr lang="en-US" dirty="0"/>
              <a:t>Is dangerous</a:t>
            </a:r>
          </a:p>
          <a:p>
            <a:pPr marL="0" indent="0">
              <a:buNone/>
            </a:pPr>
            <a:r>
              <a:rPr lang="en-US" dirty="0"/>
              <a:t>Should be avoided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9438" cy="1485900"/>
          </a:xfrm>
        </p:spPr>
        <p:txBody>
          <a:bodyPr>
            <a:normAutofit/>
          </a:bodyPr>
          <a:lstStyle/>
          <a:p>
            <a:r>
              <a:rPr lang="en-US" sz="4000" u="sng" dirty="0"/>
              <a:t>Stigmatization of military-related disabilities</a:t>
            </a:r>
          </a:p>
        </p:txBody>
      </p:sp>
    </p:spTree>
    <p:extLst>
      <p:ext uri="{BB962C8B-B14F-4D97-AF65-F5344CB8AC3E}">
        <p14:creationId xmlns:p14="http://schemas.microsoft.com/office/powerpoint/2010/main" val="2180582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 image of five soldiers in casual clothing. They are smiling at the camera, and it appears that they are on an island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70" y="3369275"/>
            <a:ext cx="4291144" cy="321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Putting it all together: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Transition from military life to civilian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Transition to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3337912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 image of five soldiers in casual clothing. They are smiling at the camera, and it appears that they are on an island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70" y="3369275"/>
            <a:ext cx="4291144" cy="321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Putting it all together: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Transition from military life to civilian life</a:t>
            </a:r>
          </a:p>
          <a:p>
            <a:pPr marL="0" indent="0">
              <a:buNone/>
            </a:pPr>
            <a:r>
              <a:rPr lang="en-US" dirty="0"/>
              <a:t>		     +</a:t>
            </a:r>
          </a:p>
          <a:p>
            <a:pPr marL="0" indent="0">
              <a:buNone/>
            </a:pPr>
            <a:r>
              <a:rPr lang="en-US" dirty="0"/>
              <a:t>Having and living with a disability or disabilities</a:t>
            </a:r>
          </a:p>
          <a:p>
            <a:pPr marL="0" indent="0">
              <a:buNone/>
            </a:pPr>
            <a:r>
              <a:rPr lang="en-US" dirty="0"/>
              <a:t>	    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Transition to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3710687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 image of five soldiers in casual clothing. They are smiling at the camera, and it appears that they are on an island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70" y="3369275"/>
            <a:ext cx="4291144" cy="321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Putting it all together: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Transition from military life to civilian life</a:t>
            </a:r>
          </a:p>
          <a:p>
            <a:pPr marL="0" indent="0">
              <a:buNone/>
            </a:pPr>
            <a:r>
              <a:rPr lang="en-US" dirty="0"/>
              <a:t>		     +</a:t>
            </a:r>
          </a:p>
          <a:p>
            <a:pPr marL="0" indent="0">
              <a:buNone/>
            </a:pPr>
            <a:r>
              <a:rPr lang="en-US" dirty="0"/>
              <a:t>Having and living with a disability or disabilities</a:t>
            </a:r>
          </a:p>
          <a:p>
            <a:pPr marL="0" indent="0">
              <a:buNone/>
            </a:pPr>
            <a:r>
              <a:rPr lang="en-US" dirty="0"/>
              <a:t>	    	     +</a:t>
            </a:r>
          </a:p>
          <a:p>
            <a:pPr marL="0" indent="0">
              <a:buNone/>
            </a:pPr>
            <a:r>
              <a:rPr lang="en-US" dirty="0"/>
              <a:t>Experiencing stereotyping and discrimination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Transition to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2928216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 image of five soldiers in casual clothing. They are smiling at the camera, and it appears that they are on an island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70" y="3369275"/>
            <a:ext cx="4291144" cy="321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38664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Putting it all together: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Transition from military life to civilian life</a:t>
            </a:r>
          </a:p>
          <a:p>
            <a:pPr marL="0" indent="0">
              <a:buNone/>
            </a:pPr>
            <a:r>
              <a:rPr lang="en-US" dirty="0"/>
              <a:t>		     +</a:t>
            </a:r>
          </a:p>
          <a:p>
            <a:pPr marL="0" indent="0">
              <a:buNone/>
            </a:pPr>
            <a:r>
              <a:rPr lang="en-US" dirty="0"/>
              <a:t>Having and living with a disability or disabilities</a:t>
            </a:r>
          </a:p>
          <a:p>
            <a:pPr marL="0" indent="0">
              <a:buNone/>
            </a:pPr>
            <a:r>
              <a:rPr lang="en-US" dirty="0"/>
              <a:t>	    	     +</a:t>
            </a:r>
          </a:p>
          <a:p>
            <a:pPr marL="0" indent="0">
              <a:buNone/>
            </a:pPr>
            <a:r>
              <a:rPr lang="en-US" dirty="0"/>
              <a:t>Experiencing stereotyping and discrimination</a:t>
            </a:r>
          </a:p>
          <a:p>
            <a:pPr marL="0" indent="0">
              <a:buNone/>
            </a:pPr>
            <a:r>
              <a:rPr lang="en-US" dirty="0"/>
              <a:t>		     =</a:t>
            </a:r>
          </a:p>
          <a:p>
            <a:pPr marL="0" indent="0">
              <a:buNone/>
            </a:pPr>
            <a:r>
              <a:rPr lang="en-US" dirty="0"/>
              <a:t>Challenging transition to being a civilian college student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Transition to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76944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746" y="2860589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July, 2001</a:t>
            </a:r>
          </a:p>
        </p:txBody>
      </p:sp>
    </p:spTree>
    <p:extLst>
      <p:ext uri="{BB962C8B-B14F-4D97-AF65-F5344CB8AC3E}">
        <p14:creationId xmlns:p14="http://schemas.microsoft.com/office/powerpoint/2010/main" val="2219388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 feeling as if one fits 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Experiencing perceived or real discrimination, stereotyping, or mistreatment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Balancing disability-related issues with academic responsibilities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Having faculty or staff that may not be supportive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Unique Experiences on Campus</a:t>
            </a:r>
          </a:p>
        </p:txBody>
      </p:sp>
    </p:spTree>
    <p:extLst>
      <p:ext uri="{BB962C8B-B14F-4D97-AF65-F5344CB8AC3E}">
        <p14:creationId xmlns:p14="http://schemas.microsoft.com/office/powerpoint/2010/main" val="1597745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photo of Patrick Flink with another soldier wearing dark blue navy uniforms, sitting and looking at the camera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24" y="3534032"/>
            <a:ext cx="4150619" cy="311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704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“Nothing About Us Without Us”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51" y="677562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Looking Forward</a:t>
            </a:r>
          </a:p>
        </p:txBody>
      </p:sp>
    </p:spTree>
    <p:extLst>
      <p:ext uri="{BB962C8B-B14F-4D97-AF65-F5344CB8AC3E}">
        <p14:creationId xmlns:p14="http://schemas.microsoft.com/office/powerpoint/2010/main" val="2140921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To view my published (open access) article: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Flink, P. (2017). Invisible disabilities, stigma, and student veterans: Contextualizing the	transition to higher education. </a:t>
            </a:r>
            <a:r>
              <a:rPr lang="en-US" i="1" dirty="0"/>
              <a:t>Journal of Veterans Studies, 2</a:t>
            </a:r>
            <a:r>
              <a:rPr lang="en-US" dirty="0"/>
              <a:t>(2), 1-10.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Patrick J. Flink, PhD</a:t>
            </a:r>
          </a:p>
          <a:p>
            <a:pPr marL="0" indent="0" algn="ctr">
              <a:buNone/>
            </a:pPr>
            <a:r>
              <a:rPr lang="en-US" dirty="0"/>
              <a:t>pflink@bmcc.cuny.edu / 212-220-1418</a:t>
            </a:r>
          </a:p>
          <a:p>
            <a:pPr marL="0" indent="0" algn="ctr">
              <a:buNone/>
            </a:pPr>
            <a:r>
              <a:rPr lang="en-US" dirty="0"/>
              <a:t>Borough of Manhattan Community College / CUNY School of Professional Studies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3314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746" y="2860589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September 1</a:t>
            </a:r>
            <a:r>
              <a:rPr lang="en-US" baseline="30000" dirty="0"/>
              <a:t>st</a:t>
            </a:r>
            <a:r>
              <a:rPr lang="en-US" dirty="0"/>
              <a:t>, 2001</a:t>
            </a:r>
          </a:p>
        </p:txBody>
      </p:sp>
    </p:spTree>
    <p:extLst>
      <p:ext uri="{BB962C8B-B14F-4D97-AF65-F5344CB8AC3E}">
        <p14:creationId xmlns:p14="http://schemas.microsoft.com/office/powerpoint/2010/main" val="38398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746" y="2860589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September 23</a:t>
            </a:r>
            <a:r>
              <a:rPr lang="en-US" baseline="30000" dirty="0"/>
              <a:t>rd</a:t>
            </a:r>
            <a:r>
              <a:rPr lang="en-US" dirty="0"/>
              <a:t>, 2001</a:t>
            </a:r>
          </a:p>
        </p:txBody>
      </p:sp>
    </p:spTree>
    <p:extLst>
      <p:ext uri="{BB962C8B-B14F-4D97-AF65-F5344CB8AC3E}">
        <p14:creationId xmlns:p14="http://schemas.microsoft.com/office/powerpoint/2010/main" val="1341856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746" y="2860589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September 23</a:t>
            </a:r>
            <a:r>
              <a:rPr lang="en-US" baseline="30000" dirty="0"/>
              <a:t>rd</a:t>
            </a:r>
            <a:r>
              <a:rPr lang="en-US" dirty="0"/>
              <a:t>, 2001-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72746" y="3737919"/>
            <a:ext cx="9601200" cy="2308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January 23</a:t>
            </a:r>
            <a:r>
              <a:rPr lang="en-US" baseline="30000" dirty="0"/>
              <a:t>rd</a:t>
            </a:r>
            <a:r>
              <a:rPr lang="en-US" dirty="0"/>
              <a:t>, 2007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91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another picture of Patrick Flink with three other people in military uniform, posing for the camera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85" y="4432033"/>
            <a:ext cx="2885603" cy="2164202"/>
          </a:xfrm>
          <a:prstGeom prst="rect">
            <a:avLst/>
          </a:prstGeom>
        </p:spPr>
      </p:pic>
      <p:pic>
        <p:nvPicPr>
          <p:cNvPr id="6" name="Picture 5" descr="A picture of Patrick Flink and three other people in military uniform, posing for the camera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71" y="1556951"/>
            <a:ext cx="5854356" cy="4390768"/>
          </a:xfrm>
          <a:prstGeom prst="rect">
            <a:avLst/>
          </a:prstGeom>
        </p:spPr>
      </p:pic>
      <p:pic>
        <p:nvPicPr>
          <p:cNvPr id="5" name="Picture 4" descr="A picture of Patrick Flink wearing a military headset with military goggles.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087" y="1428750"/>
            <a:ext cx="3338342" cy="3342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My Personal Experience</a:t>
            </a:r>
          </a:p>
        </p:txBody>
      </p:sp>
    </p:spTree>
    <p:extLst>
      <p:ext uri="{BB962C8B-B14F-4D97-AF65-F5344CB8AC3E}">
        <p14:creationId xmlns:p14="http://schemas.microsoft.com/office/powerpoint/2010/main" val="294949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 image of the USS Essex on the ocea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080483"/>
            <a:ext cx="81915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USS Essex (LHD-2)</a:t>
            </a:r>
          </a:p>
        </p:txBody>
      </p:sp>
    </p:spTree>
    <p:extLst>
      <p:ext uri="{BB962C8B-B14F-4D97-AF65-F5344CB8AC3E}">
        <p14:creationId xmlns:p14="http://schemas.microsoft.com/office/powerpoint/2010/main" val="78321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 map of Japan. The areas Kyushu, Kitakyushu, Fukuoka, Shikoku, Hiroshima, Kobe, Osaka, Kyoto, Nagoya, Yokohama, Tokyo, Sendai, Honshu, Akita, Sapporo, and Hokkaido are shown on the map, from bottom up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28" y="2447710"/>
            <a:ext cx="4022143" cy="427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21496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Ship’s Rotation:</a:t>
            </a:r>
            <a:br>
              <a:rPr lang="en-US" dirty="0"/>
            </a:br>
            <a:r>
              <a:rPr lang="en-US" dirty="0"/>
              <a:t>1.5 Months in Port / 1.5 Months Out to Sea</a:t>
            </a:r>
            <a:br>
              <a:rPr lang="en-US" dirty="0"/>
            </a:br>
            <a:r>
              <a:rPr lang="en-US" dirty="0"/>
              <a:t>for 2 years</a:t>
            </a:r>
          </a:p>
        </p:txBody>
      </p:sp>
    </p:spTree>
    <p:extLst>
      <p:ext uri="{BB962C8B-B14F-4D97-AF65-F5344CB8AC3E}">
        <p14:creationId xmlns:p14="http://schemas.microsoft.com/office/powerpoint/2010/main" val="54117333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202</TotalTime>
  <Words>514</Words>
  <Application>Microsoft Macintosh PowerPoint</Application>
  <PresentationFormat>Widescreen</PresentationFormat>
  <Paragraphs>145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Franklin Gothic Book</vt:lpstr>
      <vt:lpstr>Crop</vt:lpstr>
      <vt:lpstr>Invisible disabilities, stigma, and Student Veterans:  Contextualizing the transition to higher education</vt:lpstr>
      <vt:lpstr>May, 2001</vt:lpstr>
      <vt:lpstr>July, 2001</vt:lpstr>
      <vt:lpstr>September 1st, 2001</vt:lpstr>
      <vt:lpstr>September 23rd, 2001</vt:lpstr>
      <vt:lpstr>September 23rd, 2001-</vt:lpstr>
      <vt:lpstr>My Personal Experience</vt:lpstr>
      <vt:lpstr>USS Essex (LHD-2)</vt:lpstr>
      <vt:lpstr>Ship’s Rotation: 1.5 Months in Port / 1.5 Months Out to Sea for 2 years</vt:lpstr>
      <vt:lpstr>Daily Ship Life in Schedules</vt:lpstr>
      <vt:lpstr>Life on a Naval Ship: Berthing</vt:lpstr>
      <vt:lpstr>Life on a Naval Ship: The Galley</vt:lpstr>
      <vt:lpstr>Life on a Naval Ship: Passageways</vt:lpstr>
      <vt:lpstr>Objectives:</vt:lpstr>
      <vt:lpstr>Why?</vt:lpstr>
      <vt:lpstr>What comes to mind when:</vt:lpstr>
      <vt:lpstr>Contextualizing Military Life</vt:lpstr>
      <vt:lpstr>Contextualizing Military Life</vt:lpstr>
      <vt:lpstr>Transitioning to Civilian Life</vt:lpstr>
      <vt:lpstr>When Military Values Are Misunderstood</vt:lpstr>
      <vt:lpstr>Veterans and Disability</vt:lpstr>
      <vt:lpstr>Invisible Disabilities</vt:lpstr>
      <vt:lpstr>Stigma and Invisible Disabilities</vt:lpstr>
      <vt:lpstr>Stigma associated with being military</vt:lpstr>
      <vt:lpstr>Stigmatization of military-related disabilities</vt:lpstr>
      <vt:lpstr>Transition to Higher Education</vt:lpstr>
      <vt:lpstr>Transition to Higher Education</vt:lpstr>
      <vt:lpstr>Transition to Higher Education</vt:lpstr>
      <vt:lpstr>Transition to Higher Education</vt:lpstr>
      <vt:lpstr>Unique Experiences on Campus</vt:lpstr>
      <vt:lpstr>Looking Forward</vt:lpstr>
      <vt:lpstr>Thank you!</vt:lpstr>
    </vt:vector>
  </TitlesOfParts>
  <Company>Borough of Manhattan Community College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Invisible disabilities, stigma, and Student Veterans:  Contextualizing the transition to higher education</dc:title>
  <dc:creator>Patrick Flink</dc:creator>
  <cp:lastModifiedBy>Microsoft Office User</cp:lastModifiedBy>
  <cp:revision>52</cp:revision>
  <dcterms:created xsi:type="dcterms:W3CDTF">2018-02-21T14:17:49Z</dcterms:created>
  <dcterms:modified xsi:type="dcterms:W3CDTF">2018-02-28T19:47:48Z</dcterms:modified>
</cp:coreProperties>
</file>